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72" r:id="rId3"/>
    <p:sldId id="385" r:id="rId4"/>
    <p:sldId id="263" r:id="rId5"/>
    <p:sldId id="384" r:id="rId6"/>
    <p:sldId id="273" r:id="rId7"/>
    <p:sldId id="258" r:id="rId8"/>
    <p:sldId id="358" r:id="rId9"/>
    <p:sldId id="280" r:id="rId10"/>
    <p:sldId id="261" r:id="rId11"/>
    <p:sldId id="274" r:id="rId12"/>
    <p:sldId id="260" r:id="rId13"/>
    <p:sldId id="329" r:id="rId14"/>
    <p:sldId id="275" r:id="rId15"/>
    <p:sldId id="277" r:id="rId16"/>
    <p:sldId id="278" r:id="rId17"/>
    <p:sldId id="282" r:id="rId18"/>
    <p:sldId id="377" r:id="rId19"/>
    <p:sldId id="287" r:id="rId20"/>
    <p:sldId id="288" r:id="rId21"/>
    <p:sldId id="297" r:id="rId22"/>
    <p:sldId id="327" r:id="rId23"/>
    <p:sldId id="306" r:id="rId24"/>
    <p:sldId id="311" r:id="rId25"/>
    <p:sldId id="322" r:id="rId26"/>
    <p:sldId id="323" r:id="rId27"/>
    <p:sldId id="325" r:id="rId28"/>
    <p:sldId id="326" r:id="rId29"/>
    <p:sldId id="328" r:id="rId30"/>
    <p:sldId id="330" r:id="rId31"/>
    <p:sldId id="332" r:id="rId32"/>
    <p:sldId id="342" r:id="rId33"/>
    <p:sldId id="349" r:id="rId34"/>
    <p:sldId id="351" r:id="rId35"/>
    <p:sldId id="353" r:id="rId36"/>
    <p:sldId id="369" r:id="rId37"/>
    <p:sldId id="371" r:id="rId38"/>
    <p:sldId id="375" r:id="rId39"/>
    <p:sldId id="378" r:id="rId40"/>
    <p:sldId id="268" r:id="rId41"/>
  </p:sldIdLst>
  <p:sldSz cx="9144000" cy="6858000" type="screen4x3"/>
  <p:notesSz cx="6858000" cy="9144000"/>
  <p:photoAlbum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CCCC00"/>
    <a:srgbClr val="FFFF99"/>
    <a:srgbClr val="FFFF00"/>
    <a:srgbClr val="993300"/>
    <a:srgbClr val="FF3300"/>
    <a:srgbClr val="FF9933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240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136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6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7B1E301-59CA-453C-BC09-189C17CE5A5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46B02-6CE7-496F-B483-2FBD840F5D89}" type="slidenum">
              <a:rPr lang="en-US" altLang="zh-CN"/>
              <a:pPr>
                <a:defRPr/>
              </a:pPr>
              <a:t>‹#›</a:t>
            </a:fld>
            <a:r>
              <a:rPr lang="en-US" altLang="zh-CN"/>
              <a:t>/40</a:t>
            </a:r>
          </a:p>
        </p:txBody>
      </p:sp>
    </p:spTree>
  </p:cSld>
  <p:clrMapOvr>
    <a:masterClrMapping/>
  </p:clrMapOvr>
  <p:transition spd="slow" advTm="5000"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4F462-7D61-47B0-8E38-4C202E60B2A0}" type="slidenum">
              <a:rPr lang="en-US" altLang="zh-CN"/>
              <a:pPr>
                <a:defRPr/>
              </a:pPr>
              <a:t>‹#›</a:t>
            </a:fld>
            <a:r>
              <a:rPr lang="en-US" altLang="zh-CN"/>
              <a:t>/40</a:t>
            </a:r>
          </a:p>
        </p:txBody>
      </p:sp>
    </p:spTree>
  </p:cSld>
  <p:clrMapOvr>
    <a:masterClrMapping/>
  </p:clrMapOvr>
  <p:transition spd="slow" advTm="5000"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F371E-B0B3-4B98-A566-B5E12A32438A}" type="slidenum">
              <a:rPr lang="en-US" altLang="zh-CN"/>
              <a:pPr>
                <a:defRPr/>
              </a:pPr>
              <a:t>‹#›</a:t>
            </a:fld>
            <a:r>
              <a:rPr lang="en-US" altLang="zh-CN"/>
              <a:t>/40</a:t>
            </a:r>
          </a:p>
        </p:txBody>
      </p:sp>
    </p:spTree>
  </p:cSld>
  <p:clrMapOvr>
    <a:masterClrMapping/>
  </p:clrMapOvr>
  <p:transition spd="slow" advTm="5000"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9BF52-537D-454F-89CB-A35A198DD0EA}" type="slidenum">
              <a:rPr lang="en-US" altLang="zh-CN"/>
              <a:pPr>
                <a:defRPr/>
              </a:pPr>
              <a:t>‹#›</a:t>
            </a:fld>
            <a:r>
              <a:rPr lang="en-US" altLang="zh-CN"/>
              <a:t>/40</a:t>
            </a:r>
          </a:p>
        </p:txBody>
      </p:sp>
    </p:spTree>
  </p:cSld>
  <p:clrMapOvr>
    <a:masterClrMapping/>
  </p:clrMapOvr>
  <p:transition spd="slow" advTm="5000"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33C82-4F51-4EE1-8B73-723A1F286B61}" type="slidenum">
              <a:rPr lang="en-US" altLang="zh-CN"/>
              <a:pPr>
                <a:defRPr/>
              </a:pPr>
              <a:t>‹#›</a:t>
            </a:fld>
            <a:r>
              <a:rPr lang="en-US" altLang="zh-CN"/>
              <a:t>/40</a:t>
            </a:r>
          </a:p>
        </p:txBody>
      </p:sp>
    </p:spTree>
  </p:cSld>
  <p:clrMapOvr>
    <a:masterClrMapping/>
  </p:clrMapOvr>
  <p:transition spd="slow" advTm="5000"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9DCF0-8F0B-4899-A9E6-A2071A0A20EA}" type="slidenum">
              <a:rPr lang="en-US" altLang="zh-CN"/>
              <a:pPr>
                <a:defRPr/>
              </a:pPr>
              <a:t>‹#›</a:t>
            </a:fld>
            <a:r>
              <a:rPr lang="en-US" altLang="zh-CN"/>
              <a:t>/40</a:t>
            </a:r>
          </a:p>
        </p:txBody>
      </p:sp>
    </p:spTree>
  </p:cSld>
  <p:clrMapOvr>
    <a:masterClrMapping/>
  </p:clrMapOvr>
  <p:transition spd="slow" advTm="5000"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A667E-67BE-4D62-B596-A2B5DB63E494}" type="slidenum">
              <a:rPr lang="en-US" altLang="zh-CN"/>
              <a:pPr>
                <a:defRPr/>
              </a:pPr>
              <a:t>‹#›</a:t>
            </a:fld>
            <a:r>
              <a:rPr lang="en-US" altLang="zh-CN"/>
              <a:t>/40</a:t>
            </a:r>
          </a:p>
        </p:txBody>
      </p:sp>
    </p:spTree>
  </p:cSld>
  <p:clrMapOvr>
    <a:masterClrMapping/>
  </p:clrMapOvr>
  <p:transition spd="slow" advTm="5000"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4FA75-BEA1-4560-8824-17446B702889}" type="slidenum">
              <a:rPr lang="en-US" altLang="zh-CN"/>
              <a:pPr>
                <a:defRPr/>
              </a:pPr>
              <a:t>‹#›</a:t>
            </a:fld>
            <a:r>
              <a:rPr lang="en-US" altLang="zh-CN"/>
              <a:t>/40</a:t>
            </a:r>
          </a:p>
        </p:txBody>
      </p:sp>
    </p:spTree>
  </p:cSld>
  <p:clrMapOvr>
    <a:masterClrMapping/>
  </p:clrMapOvr>
  <p:transition spd="slow" advTm="5000"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1B0C5-291A-47E0-9665-726EA4778378}" type="slidenum">
              <a:rPr lang="en-US" altLang="zh-CN"/>
              <a:pPr>
                <a:defRPr/>
              </a:pPr>
              <a:t>‹#›</a:t>
            </a:fld>
            <a:r>
              <a:rPr lang="en-US" altLang="zh-CN"/>
              <a:t>/40</a:t>
            </a:r>
          </a:p>
        </p:txBody>
      </p:sp>
    </p:spTree>
  </p:cSld>
  <p:clrMapOvr>
    <a:masterClrMapping/>
  </p:clrMapOvr>
  <p:transition spd="slow" advTm="5000"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C8631-97A0-44BF-B2B8-8851A8788075}" type="slidenum">
              <a:rPr lang="en-US" altLang="zh-CN"/>
              <a:pPr>
                <a:defRPr/>
              </a:pPr>
              <a:t>‹#›</a:t>
            </a:fld>
            <a:r>
              <a:rPr lang="en-US" altLang="zh-CN"/>
              <a:t>/40</a:t>
            </a:r>
          </a:p>
        </p:txBody>
      </p:sp>
    </p:spTree>
  </p:cSld>
  <p:clrMapOvr>
    <a:masterClrMapping/>
  </p:clrMapOvr>
  <p:transition spd="slow" advTm="5000"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E7AEB-FE81-4191-A455-1BEF202DCDBF}" type="slidenum">
              <a:rPr lang="en-US" altLang="zh-CN"/>
              <a:pPr>
                <a:defRPr/>
              </a:pPr>
              <a:t>‹#›</a:t>
            </a:fld>
            <a:r>
              <a:rPr lang="en-US" altLang="zh-CN"/>
              <a:t>/40</a:t>
            </a:r>
          </a:p>
        </p:txBody>
      </p:sp>
    </p:spTree>
  </p:cSld>
  <p:clrMapOvr>
    <a:masterClrMapping/>
  </p:clrMapOvr>
  <p:transition spd="slow" advTm="5000"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3300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8350" y="6416675"/>
            <a:ext cx="6588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FE10B66-D07B-4AEF-8E58-44E369BF35D5}" type="slidenum">
              <a:rPr lang="en-US" altLang="zh-CN"/>
              <a:pPr>
                <a:defRPr/>
              </a:pPr>
              <a:t>‹#›</a:t>
            </a:fld>
            <a:r>
              <a:rPr lang="en-US" altLang="zh-CN"/>
              <a:t>/40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5000">
    <p:cover dir="r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灯片编号占位符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32EF4D-0482-4B49-9490-3BD6291A84F7}" type="slidenum">
              <a:rPr lang="en-US" altLang="zh-CN"/>
              <a:pPr/>
              <a:t>1</a:t>
            </a:fld>
            <a:r>
              <a:rPr lang="en-US" altLang="zh-CN"/>
              <a:t>/40</a:t>
            </a:r>
          </a:p>
        </p:txBody>
      </p:sp>
      <p:sp>
        <p:nvSpPr>
          <p:cNvPr id="2051" name="WordArt 6"/>
          <p:cNvSpPr>
            <a:spLocks noChangeArrowheads="1" noChangeShapeType="1" noTextEdit="1"/>
          </p:cNvSpPr>
          <p:nvPr/>
        </p:nvSpPr>
        <p:spPr bwMode="auto">
          <a:xfrm>
            <a:off x="1871663" y="2852738"/>
            <a:ext cx="4968875" cy="224313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zh-CN" alt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华文楷体"/>
                <a:ea typeface="华文楷体"/>
              </a:rPr>
              <a:t>城子古村</a:t>
            </a:r>
          </a:p>
        </p:txBody>
      </p:sp>
      <p:sp>
        <p:nvSpPr>
          <p:cNvPr id="2052" name="Text Box 7"/>
          <p:cNvSpPr txBox="1">
            <a:spLocks noChangeArrowheads="1"/>
          </p:cNvSpPr>
          <p:nvPr/>
        </p:nvSpPr>
        <p:spPr bwMode="auto">
          <a:xfrm>
            <a:off x="1079500" y="765175"/>
            <a:ext cx="31321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400">
                <a:solidFill>
                  <a:srgbClr val="FF9900"/>
                </a:solidFill>
                <a:ea typeface="隶书" pitchFamily="49" charset="-122"/>
              </a:rPr>
              <a:t>滇东南游记</a:t>
            </a:r>
          </a:p>
        </p:txBody>
      </p:sp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3924300" y="981075"/>
            <a:ext cx="1403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>
                <a:solidFill>
                  <a:schemeClr val="bg1"/>
                </a:solidFill>
                <a:ea typeface="隶书" pitchFamily="49" charset="-122"/>
              </a:rPr>
              <a:t> </a:t>
            </a:r>
            <a:r>
              <a:rPr lang="zh-CN" altLang="en-US" sz="3200">
                <a:solidFill>
                  <a:schemeClr val="bg1"/>
                </a:solidFill>
                <a:ea typeface="隶书" pitchFamily="49" charset="-122"/>
              </a:rPr>
              <a:t>之一</a:t>
            </a:r>
          </a:p>
        </p:txBody>
      </p:sp>
      <p:sp>
        <p:nvSpPr>
          <p:cNvPr id="2054" name="Text Box 10"/>
          <p:cNvSpPr txBox="1">
            <a:spLocks noChangeArrowheads="1"/>
          </p:cNvSpPr>
          <p:nvPr/>
        </p:nvSpPr>
        <p:spPr bwMode="auto">
          <a:xfrm>
            <a:off x="1116013" y="5949950"/>
            <a:ext cx="7021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chemeClr val="bg1"/>
                </a:solidFill>
                <a:ea typeface="隶书" pitchFamily="49" charset="-122"/>
              </a:rPr>
              <a:t>FEH </a:t>
            </a:r>
            <a:r>
              <a:rPr lang="zh-CN" altLang="en-US" sz="2400">
                <a:solidFill>
                  <a:schemeClr val="bg1"/>
                </a:solidFill>
                <a:latin typeface="隶书" pitchFamily="49" charset="-122"/>
                <a:ea typeface="隶书" pitchFamily="49" charset="-122"/>
              </a:rPr>
              <a:t>摄制     </a:t>
            </a:r>
            <a:r>
              <a:rPr lang="en-US" altLang="zh-CN" sz="2400">
                <a:solidFill>
                  <a:schemeClr val="bg1"/>
                </a:solidFill>
                <a:ea typeface="隶书" pitchFamily="49" charset="-122"/>
              </a:rPr>
              <a:t>2013.3.3</a:t>
            </a:r>
            <a:r>
              <a:rPr lang="en-US" altLang="zh-CN" sz="2400">
                <a:solidFill>
                  <a:schemeClr val="bg1"/>
                </a:solidFill>
                <a:latin typeface="隶书" pitchFamily="49" charset="-122"/>
                <a:ea typeface="隶书" pitchFamily="49" charset="-122"/>
              </a:rPr>
              <a:t>      </a:t>
            </a:r>
            <a:r>
              <a:rPr lang="zh-CN" altLang="en-US" sz="2400">
                <a:solidFill>
                  <a:schemeClr val="bg1"/>
                </a:solidFill>
                <a:latin typeface="隶书" pitchFamily="49" charset="-122"/>
                <a:ea typeface="隶书" pitchFamily="49" charset="-122"/>
              </a:rPr>
              <a:t>配乐  村庄小夜曲</a:t>
            </a:r>
          </a:p>
        </p:txBody>
      </p:sp>
      <p:sp>
        <p:nvSpPr>
          <p:cNvPr id="2055" name="Text Box 11"/>
          <p:cNvSpPr txBox="1">
            <a:spLocks noChangeArrowheads="1"/>
          </p:cNvSpPr>
          <p:nvPr/>
        </p:nvSpPr>
        <p:spPr bwMode="auto">
          <a:xfrm>
            <a:off x="3203575" y="1736725"/>
            <a:ext cx="28797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6000">
                <a:ea typeface="华文琥珀" pitchFamily="2" charset="-122"/>
              </a:rPr>
              <a:t>泸  西</a:t>
            </a:r>
          </a:p>
        </p:txBody>
      </p:sp>
    </p:spTree>
  </p:cSld>
  <p:clrMapOvr>
    <a:masterClrMapping/>
  </p:clrMapOvr>
  <p:transition spd="slow" advTm="5000">
    <p:cover dir="r"/>
    <p:sndAc>
      <p:stSnd>
        <p:snd r:embed="rId2" name="Josef Suk Village Serenade约瑟夫·苏克 村庄小夜曲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531C875-1A3F-4AE6-804A-A686297078CE}" type="slidenum">
              <a:rPr lang="en-US" altLang="zh-CN"/>
              <a:pPr/>
              <a:t>10</a:t>
            </a:fld>
            <a:r>
              <a:rPr lang="en-US" altLang="zh-CN"/>
              <a:t>/40</a:t>
            </a:r>
          </a:p>
        </p:txBody>
      </p:sp>
      <p:sp>
        <p:nvSpPr>
          <p:cNvPr id="11267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11268" name="Rectangle 3" descr="01 城子古村全景图+2 074"/>
          <p:cNvSpPr>
            <a:spLocks noGrp="1" noChangeAspect="1" noChangeArrowheads="1"/>
          </p:cNvSpPr>
          <p:nvPr isPhoto="1"/>
        </p:nvSpPr>
        <p:spPr bwMode="auto">
          <a:xfrm>
            <a:off x="468313" y="765175"/>
            <a:ext cx="8316912" cy="49276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1187450" y="5805488"/>
            <a:ext cx="684053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>
                <a:solidFill>
                  <a:srgbClr val="FFFF99"/>
                </a:solidFill>
                <a:ea typeface="隶书" pitchFamily="49" charset="-122"/>
              </a:rPr>
              <a:t>这道高高的挡土墙叫 “姐妹墙”，传说中是两个仙女姐妹下凡，才将这道墙砌成</a:t>
            </a:r>
          </a:p>
        </p:txBody>
      </p:sp>
    </p:spTree>
  </p:cSld>
  <p:clrMapOvr>
    <a:masterClrMapping/>
  </p:clrMapOvr>
  <p:transition spd="slow" advTm="10000">
    <p:cover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10B4E1B-FADD-4690-90F5-D5B837D3659E}" type="slidenum">
              <a:rPr lang="en-US" altLang="zh-CN"/>
              <a:pPr/>
              <a:t>11</a:t>
            </a:fld>
            <a:r>
              <a:rPr lang="en-US" altLang="zh-CN"/>
              <a:t>/40</a:t>
            </a:r>
          </a:p>
        </p:txBody>
      </p:sp>
      <p:sp>
        <p:nvSpPr>
          <p:cNvPr id="12291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12292" name="Rectangle 3" descr="01 泸西城子古村 032"/>
          <p:cNvSpPr>
            <a:spLocks noGrp="1" noChangeAspect="1" noChangeArrowheads="1"/>
          </p:cNvSpPr>
          <p:nvPr isPhoto="1"/>
        </p:nvSpPr>
        <p:spPr bwMode="auto">
          <a:xfrm>
            <a:off x="1187450" y="333375"/>
            <a:ext cx="6696075" cy="5627688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1547813" y="6092825"/>
            <a:ext cx="67691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蔬菜又新鲜又便宜，大蚕豆 </a:t>
            </a:r>
            <a:r>
              <a:rPr lang="en-US" altLang="zh-CN" sz="280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3</a:t>
            </a:r>
            <a:r>
              <a:rPr lang="zh-CN" altLang="en-US" sz="280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元</a:t>
            </a:r>
            <a:r>
              <a:rPr lang="en-US" altLang="zh-CN" sz="280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/</a:t>
            </a:r>
            <a:r>
              <a:rPr lang="zh-CN" altLang="en-US" sz="280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公斤</a:t>
            </a:r>
          </a:p>
        </p:txBody>
      </p:sp>
    </p:spTree>
  </p:cSld>
  <p:clrMapOvr>
    <a:masterClrMapping/>
  </p:clrMapOvr>
  <p:transition spd="slow" advTm="9000">
    <p:cover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DF4FEA-AF2A-4FE3-B43B-981E39CE5513}" type="slidenum">
              <a:rPr lang="en-US" altLang="zh-CN"/>
              <a:pPr/>
              <a:t>12</a:t>
            </a:fld>
            <a:r>
              <a:rPr lang="en-US" altLang="zh-CN"/>
              <a:t>/40</a:t>
            </a:r>
          </a:p>
        </p:txBody>
      </p:sp>
      <p:sp>
        <p:nvSpPr>
          <p:cNvPr id="13315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13316" name="Rectangle 3" descr="01 城子古村全景图+2 057"/>
          <p:cNvSpPr>
            <a:spLocks noGrp="1" noChangeAspect="1" noChangeArrowheads="1"/>
          </p:cNvSpPr>
          <p:nvPr isPhoto="1"/>
        </p:nvSpPr>
        <p:spPr bwMode="auto">
          <a:xfrm>
            <a:off x="323850" y="1484313"/>
            <a:ext cx="8388350" cy="4160837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935038" y="5876925"/>
            <a:ext cx="73088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chemeClr val="bg1"/>
                </a:solidFill>
                <a:ea typeface="隶书" pitchFamily="49" charset="-122"/>
              </a:rPr>
              <a:t>搭了天桥走到自家的院子里，那是人家的屋顶</a:t>
            </a:r>
          </a:p>
        </p:txBody>
      </p:sp>
    </p:spTree>
  </p:cSld>
  <p:clrMapOvr>
    <a:masterClrMapping/>
  </p:clrMapOvr>
  <p:transition spd="slow" advTm="8000">
    <p:cover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C684A84-A687-4677-B28F-28EDA462B296}" type="slidenum">
              <a:rPr lang="en-US" altLang="zh-CN"/>
              <a:pPr/>
              <a:t>13</a:t>
            </a:fld>
            <a:r>
              <a:rPr lang="en-US" altLang="zh-CN"/>
              <a:t>/40</a:t>
            </a:r>
          </a:p>
        </p:txBody>
      </p:sp>
      <p:sp>
        <p:nvSpPr>
          <p:cNvPr id="14339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14340" name="Rectangle 3" descr="01 泸西城子古村 087"/>
          <p:cNvSpPr>
            <a:spLocks noGrp="1" noChangeAspect="1" noChangeArrowheads="1"/>
          </p:cNvSpPr>
          <p:nvPr isPhoto="1"/>
        </p:nvSpPr>
        <p:spPr bwMode="auto">
          <a:xfrm>
            <a:off x="611188" y="692150"/>
            <a:ext cx="8101012" cy="510222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 advTm="5000">
    <p:cover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7FBA18D-AC54-4EE2-B64C-028E9C78DA5C}" type="slidenum">
              <a:rPr lang="en-US" altLang="zh-CN"/>
              <a:pPr/>
              <a:t>14</a:t>
            </a:fld>
            <a:r>
              <a:rPr lang="en-US" altLang="zh-CN"/>
              <a:t>/40</a:t>
            </a:r>
          </a:p>
        </p:txBody>
      </p:sp>
      <p:sp>
        <p:nvSpPr>
          <p:cNvPr id="15363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15364" name="Rectangle 3" descr="01 泸西城子古村 033"/>
          <p:cNvSpPr>
            <a:spLocks noGrp="1" noChangeAspect="1" noChangeArrowheads="1"/>
          </p:cNvSpPr>
          <p:nvPr isPhoto="1"/>
        </p:nvSpPr>
        <p:spPr bwMode="auto">
          <a:xfrm>
            <a:off x="684213" y="620713"/>
            <a:ext cx="7812087" cy="5173662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1331913" y="5913438"/>
            <a:ext cx="6480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bg1"/>
                </a:solidFill>
                <a:ea typeface="隶书" pitchFamily="49" charset="-122"/>
              </a:rPr>
              <a:t>这与老房子不同，是新建的钢筋混凝土房屋了</a:t>
            </a:r>
          </a:p>
        </p:txBody>
      </p:sp>
    </p:spTree>
  </p:cSld>
  <p:clrMapOvr>
    <a:masterClrMapping/>
  </p:clrMapOvr>
  <p:transition spd="slow" advTm="7000">
    <p:cover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3367FE3-4BD6-452B-9A21-3DD358CA2D7C}" type="slidenum">
              <a:rPr lang="en-US" altLang="zh-CN"/>
              <a:pPr/>
              <a:t>15</a:t>
            </a:fld>
            <a:r>
              <a:rPr lang="en-US" altLang="zh-CN"/>
              <a:t>/40</a:t>
            </a:r>
          </a:p>
        </p:txBody>
      </p:sp>
      <p:sp>
        <p:nvSpPr>
          <p:cNvPr id="16387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16388" name="Rectangle 3" descr="01 泸西城子古村 035"/>
          <p:cNvSpPr>
            <a:spLocks noGrp="1" noChangeAspect="1" noChangeArrowheads="1"/>
          </p:cNvSpPr>
          <p:nvPr isPhoto="1"/>
        </p:nvSpPr>
        <p:spPr bwMode="auto">
          <a:xfrm>
            <a:off x="684213" y="654050"/>
            <a:ext cx="7885112" cy="522287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2916238" y="6021388"/>
            <a:ext cx="47513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chemeClr val="bg1"/>
                </a:solidFill>
                <a:ea typeface="隶书" pitchFamily="49" charset="-122"/>
              </a:rPr>
              <a:t>村里多数是两层楼房</a:t>
            </a:r>
          </a:p>
        </p:txBody>
      </p:sp>
    </p:spTree>
  </p:cSld>
  <p:clrMapOvr>
    <a:masterClrMapping/>
  </p:clrMapOvr>
  <p:transition spd="slow" advTm="6000">
    <p:cover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17792E9-50CE-42D7-B176-3E744AAF99CE}" type="slidenum">
              <a:rPr lang="en-US" altLang="zh-CN"/>
              <a:pPr/>
              <a:t>16</a:t>
            </a:fld>
            <a:r>
              <a:rPr lang="en-US" altLang="zh-CN"/>
              <a:t>/40</a:t>
            </a:r>
          </a:p>
        </p:txBody>
      </p:sp>
      <p:sp>
        <p:nvSpPr>
          <p:cNvPr id="17411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17412" name="Rectangle 3" descr="01 泸西城子古村 036"/>
          <p:cNvSpPr>
            <a:spLocks noGrp="1" noChangeAspect="1" noChangeArrowheads="1"/>
          </p:cNvSpPr>
          <p:nvPr isPhoto="1"/>
        </p:nvSpPr>
        <p:spPr bwMode="auto">
          <a:xfrm>
            <a:off x="827088" y="692150"/>
            <a:ext cx="7524750" cy="4983163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 advTm="5000">
    <p:cover dir="r"/>
    <p:sndAc>
      <p:stSnd>
        <p:snd r:embed="rId2" name="Josef Suk Village Serenade约瑟夫·苏克 村庄小夜曲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D60A89B-427D-4A85-A1CC-316F39A25F15}" type="slidenum">
              <a:rPr lang="en-US" altLang="zh-CN"/>
              <a:pPr/>
              <a:t>17</a:t>
            </a:fld>
            <a:r>
              <a:rPr lang="en-US" altLang="zh-CN"/>
              <a:t>/40</a:t>
            </a:r>
          </a:p>
        </p:txBody>
      </p:sp>
      <p:sp>
        <p:nvSpPr>
          <p:cNvPr id="18435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18436" name="Rectangle 3" descr="01 泸西城子古村 040"/>
          <p:cNvSpPr>
            <a:spLocks noGrp="1" noChangeAspect="1" noChangeArrowheads="1"/>
          </p:cNvSpPr>
          <p:nvPr isPhoto="1"/>
        </p:nvSpPr>
        <p:spPr bwMode="auto">
          <a:xfrm>
            <a:off x="611188" y="620713"/>
            <a:ext cx="7956550" cy="52705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37" name="Text Box 4"/>
          <p:cNvSpPr txBox="1">
            <a:spLocks noChangeArrowheads="1"/>
          </p:cNvSpPr>
          <p:nvPr/>
        </p:nvSpPr>
        <p:spPr bwMode="auto">
          <a:xfrm>
            <a:off x="1979613" y="6092825"/>
            <a:ext cx="52562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rgbClr val="FFFF00"/>
                </a:solidFill>
                <a:ea typeface="隶书" pitchFamily="49" charset="-122"/>
              </a:rPr>
              <a:t>家家房屋上都挂着金色的玉米</a:t>
            </a:r>
          </a:p>
        </p:txBody>
      </p:sp>
    </p:spTree>
  </p:cSld>
  <p:clrMapOvr>
    <a:masterClrMapping/>
  </p:clrMapOvr>
  <p:transition spd="slow" advTm="7000">
    <p:cover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FA7DE08-3E8B-4A93-9553-944D56F4AC62}" type="slidenum">
              <a:rPr lang="en-US" altLang="zh-CN"/>
              <a:pPr/>
              <a:t>18</a:t>
            </a:fld>
            <a:r>
              <a:rPr lang="en-US" altLang="zh-CN"/>
              <a:t>/40</a:t>
            </a:r>
          </a:p>
        </p:txBody>
      </p:sp>
      <p:sp>
        <p:nvSpPr>
          <p:cNvPr id="19459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19460" name="Rectangle 3" descr="01 泸西城子古村 136"/>
          <p:cNvSpPr>
            <a:spLocks noGrp="1" noChangeAspect="1" noChangeArrowheads="1"/>
          </p:cNvSpPr>
          <p:nvPr isPhoto="1"/>
        </p:nvSpPr>
        <p:spPr bwMode="auto">
          <a:xfrm>
            <a:off x="539750" y="765175"/>
            <a:ext cx="7993063" cy="50419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 advTm="5000">
    <p:cover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8E44FB7-8B5B-4F8B-8706-BBF3CB0C1E5D}" type="slidenum">
              <a:rPr lang="en-US" altLang="zh-CN"/>
              <a:pPr/>
              <a:t>19</a:t>
            </a:fld>
            <a:r>
              <a:rPr lang="en-US" altLang="zh-CN"/>
              <a:t>/40</a:t>
            </a:r>
          </a:p>
        </p:txBody>
      </p:sp>
      <p:sp>
        <p:nvSpPr>
          <p:cNvPr id="20483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20484" name="Rectangle 3" descr="01 泸西城子古村 045"/>
          <p:cNvSpPr>
            <a:spLocks noGrp="1" noChangeAspect="1" noChangeArrowheads="1"/>
          </p:cNvSpPr>
          <p:nvPr isPhoto="1"/>
        </p:nvSpPr>
        <p:spPr bwMode="auto">
          <a:xfrm>
            <a:off x="611188" y="549275"/>
            <a:ext cx="8101012" cy="536575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 advTm="5000">
    <p:cover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灯片编号占位符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CF46A14-3FE5-4015-9906-D1259867ABD7}" type="slidenum">
              <a:rPr lang="en-US" altLang="zh-CN"/>
              <a:pPr/>
              <a:t>2</a:t>
            </a:fld>
            <a:r>
              <a:rPr lang="en-US" altLang="zh-CN"/>
              <a:t>/40</a:t>
            </a:r>
          </a:p>
        </p:txBody>
      </p:sp>
      <p:sp>
        <p:nvSpPr>
          <p:cNvPr id="3075" name="Text Box 12"/>
          <p:cNvSpPr txBox="1">
            <a:spLocks noChangeArrowheads="1"/>
          </p:cNvSpPr>
          <p:nvPr/>
        </p:nvSpPr>
        <p:spPr bwMode="auto">
          <a:xfrm>
            <a:off x="1763713" y="333375"/>
            <a:ext cx="28797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400">
                <a:solidFill>
                  <a:srgbClr val="FFFF00"/>
                </a:solidFill>
                <a:ea typeface="华文琥珀" pitchFamily="2" charset="-122"/>
              </a:rPr>
              <a:t>滇东南游</a:t>
            </a:r>
          </a:p>
        </p:txBody>
      </p:sp>
      <p:sp>
        <p:nvSpPr>
          <p:cNvPr id="3076" name="Text Box 13"/>
          <p:cNvSpPr txBox="1">
            <a:spLocks noChangeArrowheads="1"/>
          </p:cNvSpPr>
          <p:nvPr/>
        </p:nvSpPr>
        <p:spPr bwMode="auto">
          <a:xfrm>
            <a:off x="395288" y="1304925"/>
            <a:ext cx="370840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chemeClr val="bg1"/>
                </a:solidFill>
                <a:latin typeface="隶书" pitchFamily="49" charset="-122"/>
                <a:ea typeface="隶书" pitchFamily="49" charset="-122"/>
              </a:rPr>
              <a:t>  </a:t>
            </a:r>
            <a:r>
              <a:rPr lang="zh-CN" altLang="en-US" sz="2800">
                <a:solidFill>
                  <a:schemeClr val="bg1"/>
                </a:solidFill>
                <a:latin typeface="隶书" pitchFamily="49" charset="-122"/>
                <a:ea typeface="隶书" pitchFamily="49" charset="-122"/>
              </a:rPr>
              <a:t>去云南旅游，算来有</a:t>
            </a:r>
            <a:r>
              <a:rPr lang="en-US" altLang="zh-CN" sz="2400">
                <a:solidFill>
                  <a:schemeClr val="bg1"/>
                </a:solidFill>
                <a:ea typeface="隶书" pitchFamily="49" charset="-122"/>
              </a:rPr>
              <a:t>6</a:t>
            </a:r>
            <a:r>
              <a:rPr lang="zh-CN" altLang="en-US" sz="2800">
                <a:solidFill>
                  <a:schemeClr val="bg1"/>
                </a:solidFill>
                <a:latin typeface="隶书" pitchFamily="49" charset="-122"/>
                <a:ea typeface="隶书" pitchFamily="49" charset="-122"/>
              </a:rPr>
              <a:t>次了，我爱那儿的山山水水，值得去旅游的地方很多。每次去云南，都是不同的地方。这次是去云南的东南部旅游，海拔不算高（</a:t>
            </a:r>
            <a:r>
              <a:rPr lang="en-US" altLang="zh-CN" sz="2400">
                <a:solidFill>
                  <a:schemeClr val="bg1"/>
                </a:solidFill>
                <a:ea typeface="隶书" pitchFamily="49" charset="-122"/>
              </a:rPr>
              <a:t>1000-2000</a:t>
            </a:r>
            <a:r>
              <a:rPr lang="zh-CN" altLang="en-US" sz="2800">
                <a:solidFill>
                  <a:schemeClr val="bg1"/>
                </a:solidFill>
                <a:latin typeface="隶书" pitchFamily="49" charset="-122"/>
                <a:ea typeface="隶书" pitchFamily="49" charset="-122"/>
              </a:rPr>
              <a:t>米）可也都是行走在崇山峻岭之中。</a:t>
            </a:r>
          </a:p>
        </p:txBody>
      </p:sp>
      <p:pic>
        <p:nvPicPr>
          <p:cNvPr id="3077" name="Picture 14" descr="云南地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200" y="1844675"/>
            <a:ext cx="4787900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Oval 15"/>
          <p:cNvSpPr>
            <a:spLocks noChangeArrowheads="1"/>
          </p:cNvSpPr>
          <p:nvPr/>
        </p:nvSpPr>
        <p:spPr bwMode="auto">
          <a:xfrm>
            <a:off x="6659563" y="3536950"/>
            <a:ext cx="936625" cy="1296988"/>
          </a:xfrm>
          <a:prstGeom prst="ellipse">
            <a:avLst/>
          </a:prstGeom>
          <a:gradFill rotWithShape="1">
            <a:gsLst>
              <a:gs pos="0">
                <a:srgbClr val="CCECFF">
                  <a:alpha val="48000"/>
                </a:srgbClr>
              </a:gs>
              <a:gs pos="100000">
                <a:srgbClr val="AFCBDB">
                  <a:alpha val="48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79" name="AutoShape 19"/>
          <p:cNvSpPr>
            <a:spLocks noChangeArrowheads="1"/>
          </p:cNvSpPr>
          <p:nvPr/>
        </p:nvSpPr>
        <p:spPr bwMode="auto">
          <a:xfrm rot="10800000">
            <a:off x="4427538" y="6021388"/>
            <a:ext cx="1871662" cy="503237"/>
          </a:xfrm>
          <a:prstGeom prst="wedgeEllipseCallout">
            <a:avLst>
              <a:gd name="adj1" fmla="val -93940"/>
              <a:gd name="adj2" fmla="val 29416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endParaRPr lang="zh-CN" altLang="zh-CN"/>
          </a:p>
        </p:txBody>
      </p:sp>
      <p:sp>
        <p:nvSpPr>
          <p:cNvPr id="3080" name="Text Box 20"/>
          <p:cNvSpPr txBox="1">
            <a:spLocks noChangeArrowheads="1"/>
          </p:cNvSpPr>
          <p:nvPr/>
        </p:nvSpPr>
        <p:spPr bwMode="auto">
          <a:xfrm>
            <a:off x="4860925" y="6067425"/>
            <a:ext cx="1511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990000"/>
                </a:solidFill>
              </a:rPr>
              <a:t>滇东南 </a:t>
            </a:r>
          </a:p>
        </p:txBody>
      </p:sp>
      <p:sp>
        <p:nvSpPr>
          <p:cNvPr id="3081" name="Text Box 21"/>
          <p:cNvSpPr txBox="1">
            <a:spLocks noChangeArrowheads="1"/>
          </p:cNvSpPr>
          <p:nvPr/>
        </p:nvSpPr>
        <p:spPr bwMode="auto">
          <a:xfrm>
            <a:off x="4427538" y="512763"/>
            <a:ext cx="3743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FFFF99"/>
                </a:solidFill>
              </a:rPr>
              <a:t>2013.3.2——3.8</a:t>
            </a:r>
          </a:p>
        </p:txBody>
      </p:sp>
      <p:sp>
        <p:nvSpPr>
          <p:cNvPr id="3082" name="Oval 22"/>
          <p:cNvSpPr>
            <a:spLocks noChangeArrowheads="1"/>
          </p:cNvSpPr>
          <p:nvPr/>
        </p:nvSpPr>
        <p:spPr bwMode="auto">
          <a:xfrm>
            <a:off x="6192838" y="3536950"/>
            <a:ext cx="504825" cy="431800"/>
          </a:xfrm>
          <a:prstGeom prst="ellipse">
            <a:avLst/>
          </a:prstGeom>
          <a:gradFill rotWithShape="1">
            <a:gsLst>
              <a:gs pos="0">
                <a:srgbClr val="FFFF99">
                  <a:alpha val="50998"/>
                </a:srgbClr>
              </a:gs>
              <a:gs pos="100000">
                <a:srgbClr val="767647">
                  <a:alpha val="48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83" name="Oval 23"/>
          <p:cNvSpPr>
            <a:spLocks noChangeArrowheads="1"/>
          </p:cNvSpPr>
          <p:nvPr/>
        </p:nvSpPr>
        <p:spPr bwMode="auto">
          <a:xfrm>
            <a:off x="5111750" y="2636838"/>
            <a:ext cx="468313" cy="971550"/>
          </a:xfrm>
          <a:prstGeom prst="ellipse">
            <a:avLst/>
          </a:prstGeom>
          <a:gradFill rotWithShape="1">
            <a:gsLst>
              <a:gs pos="0">
                <a:srgbClr val="FFFF99">
                  <a:alpha val="48000"/>
                </a:srgbClr>
              </a:gs>
              <a:gs pos="100000">
                <a:srgbClr val="767647">
                  <a:alpha val="46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84" name="Oval 25"/>
          <p:cNvSpPr>
            <a:spLocks noChangeArrowheads="1"/>
          </p:cNvSpPr>
          <p:nvPr/>
        </p:nvSpPr>
        <p:spPr bwMode="auto">
          <a:xfrm>
            <a:off x="5543550" y="4868863"/>
            <a:ext cx="647700" cy="647700"/>
          </a:xfrm>
          <a:prstGeom prst="ellipse">
            <a:avLst/>
          </a:prstGeom>
          <a:gradFill rotWithShape="1">
            <a:gsLst>
              <a:gs pos="0">
                <a:srgbClr val="FFFF99">
                  <a:alpha val="51999"/>
                </a:srgbClr>
              </a:gs>
              <a:gs pos="100000">
                <a:srgbClr val="767647">
                  <a:alpha val="53998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85" name="Oval 26"/>
          <p:cNvSpPr>
            <a:spLocks noChangeArrowheads="1"/>
          </p:cNvSpPr>
          <p:nvPr/>
        </p:nvSpPr>
        <p:spPr bwMode="auto">
          <a:xfrm rot="-1651855">
            <a:off x="4298950" y="3454400"/>
            <a:ext cx="1873250" cy="528638"/>
          </a:xfrm>
          <a:prstGeom prst="ellipse">
            <a:avLst/>
          </a:prstGeom>
          <a:gradFill rotWithShape="1">
            <a:gsLst>
              <a:gs pos="0">
                <a:srgbClr val="FFFF99">
                  <a:alpha val="50998"/>
                </a:srgbClr>
              </a:gs>
              <a:gs pos="100000">
                <a:srgbClr val="767647">
                  <a:alpha val="53998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86" name="Oval 27"/>
          <p:cNvSpPr>
            <a:spLocks noChangeArrowheads="1"/>
          </p:cNvSpPr>
          <p:nvPr/>
        </p:nvSpPr>
        <p:spPr bwMode="auto">
          <a:xfrm rot="-1320623">
            <a:off x="5940425" y="2673350"/>
            <a:ext cx="1098550" cy="711200"/>
          </a:xfrm>
          <a:prstGeom prst="ellipse">
            <a:avLst/>
          </a:prstGeom>
          <a:gradFill rotWithShape="1">
            <a:gsLst>
              <a:gs pos="0">
                <a:srgbClr val="FFFF99">
                  <a:alpha val="46001"/>
                </a:srgbClr>
              </a:gs>
              <a:gs pos="100000">
                <a:srgbClr val="767647">
                  <a:alpha val="49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87" name="AutoShape 29"/>
          <p:cNvSpPr>
            <a:spLocks noChangeArrowheads="1"/>
          </p:cNvSpPr>
          <p:nvPr/>
        </p:nvSpPr>
        <p:spPr bwMode="auto">
          <a:xfrm rot="10800000">
            <a:off x="1547813" y="5949950"/>
            <a:ext cx="2124075" cy="539750"/>
          </a:xfrm>
          <a:prstGeom prst="wedgeRectCallout">
            <a:avLst>
              <a:gd name="adj1" fmla="val -101870"/>
              <a:gd name="adj2" fmla="val 41381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r>
              <a:rPr lang="zh-CN" altLang="en-US" sz="2400" b="1"/>
              <a:t>以前旅游地方</a:t>
            </a:r>
          </a:p>
        </p:txBody>
      </p:sp>
    </p:spTree>
  </p:cSld>
  <p:clrMapOvr>
    <a:masterClrMapping/>
  </p:clrMapOvr>
  <p:transition spd="slow" advTm="15000">
    <p:cover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A1E7B7-5D7B-492A-89F0-B38C2EFB54DF}" type="slidenum">
              <a:rPr lang="en-US" altLang="zh-CN"/>
              <a:pPr/>
              <a:t>20</a:t>
            </a:fld>
            <a:r>
              <a:rPr lang="en-US" altLang="zh-CN"/>
              <a:t>/40</a:t>
            </a:r>
          </a:p>
        </p:txBody>
      </p:sp>
      <p:sp>
        <p:nvSpPr>
          <p:cNvPr id="21507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21508" name="Rectangle 3" descr="01 泸西城子古村 046"/>
          <p:cNvSpPr>
            <a:spLocks noGrp="1" noChangeAspect="1" noChangeArrowheads="1"/>
          </p:cNvSpPr>
          <p:nvPr isPhoto="1"/>
        </p:nvSpPr>
        <p:spPr bwMode="auto">
          <a:xfrm>
            <a:off x="4356100" y="3787775"/>
            <a:ext cx="4032250" cy="267017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38100" cmpd="dbl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509" name="Rectangle 4" descr="01 城子古村全景图+3 195"/>
          <p:cNvSpPr>
            <a:spLocks noGrp="1" noChangeAspect="1" noChangeArrowheads="1"/>
          </p:cNvSpPr>
          <p:nvPr isPhoto="1"/>
        </p:nvSpPr>
        <p:spPr bwMode="auto">
          <a:xfrm>
            <a:off x="468313" y="692150"/>
            <a:ext cx="8280400" cy="29337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510" name="Text Box 5"/>
          <p:cNvSpPr txBox="1">
            <a:spLocks noChangeArrowheads="1"/>
          </p:cNvSpPr>
          <p:nvPr/>
        </p:nvSpPr>
        <p:spPr bwMode="auto">
          <a:xfrm>
            <a:off x="395288" y="4545013"/>
            <a:ext cx="3744912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chemeClr val="bg1"/>
                </a:solidFill>
                <a:ea typeface="隶书" pitchFamily="49" charset="-122"/>
              </a:rPr>
              <a:t>屋顶上的圆柱包，是储存的老玉米，用芦苇杆编织的帘子裹住</a:t>
            </a:r>
          </a:p>
        </p:txBody>
      </p:sp>
    </p:spTree>
  </p:cSld>
  <p:clrMapOvr>
    <a:masterClrMapping/>
  </p:clrMapOvr>
  <p:transition spd="slow" advTm="8000">
    <p:cover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10E055E-5936-4FD4-9050-B77307F6C849}" type="slidenum">
              <a:rPr lang="en-US" altLang="zh-CN"/>
              <a:pPr/>
              <a:t>21</a:t>
            </a:fld>
            <a:r>
              <a:rPr lang="en-US" altLang="zh-CN"/>
              <a:t>/40</a:t>
            </a:r>
          </a:p>
        </p:txBody>
      </p:sp>
      <p:sp>
        <p:nvSpPr>
          <p:cNvPr id="22531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22532" name="Rectangle 3" descr="01 泸西城子古村 055"/>
          <p:cNvSpPr>
            <a:spLocks noGrp="1" noChangeAspect="1" noChangeArrowheads="1"/>
          </p:cNvSpPr>
          <p:nvPr isPhoto="1"/>
        </p:nvSpPr>
        <p:spPr bwMode="auto">
          <a:xfrm>
            <a:off x="611188" y="692150"/>
            <a:ext cx="8027987" cy="5246688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 advTm="5000">
    <p:cover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1CC348B-DF0F-4610-ACBB-639EBCC7D98B}" type="slidenum">
              <a:rPr lang="en-US" altLang="zh-CN"/>
              <a:pPr/>
              <a:t>22</a:t>
            </a:fld>
            <a:r>
              <a:rPr lang="en-US" altLang="zh-CN"/>
              <a:t>/40</a:t>
            </a:r>
          </a:p>
        </p:txBody>
      </p:sp>
      <p:sp>
        <p:nvSpPr>
          <p:cNvPr id="23555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23556" name="Rectangle 3" descr="01 泸西城子古村 085"/>
          <p:cNvSpPr>
            <a:spLocks noGrp="1" noChangeAspect="1" noChangeArrowheads="1"/>
          </p:cNvSpPr>
          <p:nvPr isPhoto="1"/>
        </p:nvSpPr>
        <p:spPr bwMode="auto">
          <a:xfrm>
            <a:off x="611188" y="620713"/>
            <a:ext cx="7848600" cy="5199062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 advTm="5000">
    <p:cover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059A923-8EF4-45F4-98FB-FA5C45ADBEBD}" type="slidenum">
              <a:rPr lang="en-US" altLang="zh-CN"/>
              <a:pPr/>
              <a:t>23</a:t>
            </a:fld>
            <a:r>
              <a:rPr lang="en-US" altLang="zh-CN"/>
              <a:t>/40</a:t>
            </a:r>
          </a:p>
        </p:txBody>
      </p:sp>
      <p:sp>
        <p:nvSpPr>
          <p:cNvPr id="24579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24580" name="Rectangle 3" descr="01 泸西城子古村 064"/>
          <p:cNvSpPr>
            <a:spLocks noGrp="1" noChangeAspect="1" noChangeArrowheads="1"/>
          </p:cNvSpPr>
          <p:nvPr isPhoto="1"/>
        </p:nvSpPr>
        <p:spPr bwMode="auto">
          <a:xfrm>
            <a:off x="611188" y="333375"/>
            <a:ext cx="4035425" cy="609282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3254" name="Rectangle 6"/>
          <p:cNvSpPr>
            <a:spLocks noGrp="1" noChangeAspect="1" noChangeArrowheads="1"/>
          </p:cNvSpPr>
          <p:nvPr isPhoto="1"/>
        </p:nvSpPr>
        <p:spPr bwMode="auto">
          <a:xfrm>
            <a:off x="4859338" y="549275"/>
            <a:ext cx="3744912" cy="2595563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r="-113"/>
            </a:stretch>
          </a:blipFill>
          <a:ln w="38100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3255" name="Rectangle 7"/>
          <p:cNvSpPr>
            <a:spLocks noGrp="1" noChangeAspect="1" noChangeArrowheads="1"/>
          </p:cNvSpPr>
          <p:nvPr isPhoto="1"/>
        </p:nvSpPr>
        <p:spPr bwMode="auto">
          <a:xfrm>
            <a:off x="5472113" y="3103563"/>
            <a:ext cx="3382962" cy="3313112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 r="-100"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 spd="slow" advTm="8000">
    <p:cover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ECA0A41-878A-4B7E-A2FE-6F6E6761D0F9}" type="slidenum">
              <a:rPr lang="en-US" altLang="zh-CN"/>
              <a:pPr/>
              <a:t>24</a:t>
            </a:fld>
            <a:r>
              <a:rPr lang="en-US" altLang="zh-CN"/>
              <a:t>/40</a:t>
            </a:r>
          </a:p>
        </p:txBody>
      </p:sp>
      <p:sp>
        <p:nvSpPr>
          <p:cNvPr id="25603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25604" name="Rectangle 3" descr="01 泸西城子古村 069"/>
          <p:cNvSpPr>
            <a:spLocks noGrp="1" noChangeAspect="1" noChangeArrowheads="1"/>
          </p:cNvSpPr>
          <p:nvPr isPhoto="1"/>
        </p:nvSpPr>
        <p:spPr bwMode="auto">
          <a:xfrm>
            <a:off x="539750" y="620713"/>
            <a:ext cx="7920038" cy="5246687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 advTm="5000">
    <p:cover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7AF75A3-B82A-44F6-B856-D1F419945437}" type="slidenum">
              <a:rPr lang="en-US" altLang="zh-CN"/>
              <a:pPr/>
              <a:t>25</a:t>
            </a:fld>
            <a:r>
              <a:rPr lang="en-US" altLang="zh-CN"/>
              <a:t>/40</a:t>
            </a:r>
          </a:p>
        </p:txBody>
      </p:sp>
      <p:sp>
        <p:nvSpPr>
          <p:cNvPr id="26627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26628" name="Rectangle 3" descr="01 泸西城子古村 080"/>
          <p:cNvSpPr>
            <a:spLocks noGrp="1" noChangeAspect="1" noChangeArrowheads="1"/>
          </p:cNvSpPr>
          <p:nvPr isPhoto="1"/>
        </p:nvSpPr>
        <p:spPr bwMode="auto">
          <a:xfrm>
            <a:off x="611188" y="692150"/>
            <a:ext cx="7885112" cy="522287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 advTm="5000">
    <p:cover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EEAA7A0-CD1A-42CB-ACAB-D456BB3B7C99}" type="slidenum">
              <a:rPr lang="en-US" altLang="zh-CN"/>
              <a:pPr/>
              <a:t>26</a:t>
            </a:fld>
            <a:r>
              <a:rPr lang="en-US" altLang="zh-CN"/>
              <a:t>/40</a:t>
            </a:r>
          </a:p>
        </p:txBody>
      </p:sp>
      <p:sp>
        <p:nvSpPr>
          <p:cNvPr id="27651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27652" name="Rectangle 3" descr="01 泸西城子古村 081"/>
          <p:cNvSpPr>
            <a:spLocks noGrp="1" noChangeAspect="1" noChangeArrowheads="1"/>
          </p:cNvSpPr>
          <p:nvPr isPhoto="1"/>
        </p:nvSpPr>
        <p:spPr bwMode="auto">
          <a:xfrm>
            <a:off x="684213" y="620713"/>
            <a:ext cx="7848600" cy="519747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 advTm="5000">
    <p:cover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4997735-6C0E-4C55-866C-51815464DD09}" type="slidenum">
              <a:rPr lang="en-US" altLang="zh-CN"/>
              <a:pPr/>
              <a:t>27</a:t>
            </a:fld>
            <a:r>
              <a:rPr lang="en-US" altLang="zh-CN"/>
              <a:t>/40</a:t>
            </a:r>
          </a:p>
        </p:txBody>
      </p:sp>
      <p:sp>
        <p:nvSpPr>
          <p:cNvPr id="28675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28676" name="Rectangle 3" descr="01 泸西城子古村 083"/>
          <p:cNvSpPr>
            <a:spLocks noGrp="1" noChangeAspect="1" noChangeArrowheads="1"/>
          </p:cNvSpPr>
          <p:nvPr isPhoto="1"/>
        </p:nvSpPr>
        <p:spPr bwMode="auto">
          <a:xfrm>
            <a:off x="935038" y="584200"/>
            <a:ext cx="7308850" cy="516572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677" name="Text Box 4"/>
          <p:cNvSpPr txBox="1">
            <a:spLocks noChangeArrowheads="1"/>
          </p:cNvSpPr>
          <p:nvPr/>
        </p:nvSpPr>
        <p:spPr bwMode="auto">
          <a:xfrm>
            <a:off x="1908175" y="5913438"/>
            <a:ext cx="55800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bg1"/>
                </a:solidFill>
                <a:ea typeface="隶书" pitchFamily="49" charset="-122"/>
              </a:rPr>
              <a:t>墙已裂开了大缝，不过土坯墙都是非承重的，木构架建的二层房屋仍然在用</a:t>
            </a:r>
          </a:p>
        </p:txBody>
      </p:sp>
    </p:spTree>
  </p:cSld>
  <p:clrMapOvr>
    <a:masterClrMapping/>
  </p:clrMapOvr>
  <p:transition spd="slow" advTm="10000">
    <p:cover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575AC7B-244F-425A-B523-023D2458CB6E}" type="slidenum">
              <a:rPr lang="en-US" altLang="zh-CN"/>
              <a:pPr/>
              <a:t>28</a:t>
            </a:fld>
            <a:r>
              <a:rPr lang="en-US" altLang="zh-CN"/>
              <a:t>/40</a:t>
            </a:r>
          </a:p>
        </p:txBody>
      </p:sp>
      <p:sp>
        <p:nvSpPr>
          <p:cNvPr id="29699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29700" name="Rectangle 3" descr="01 泸西城子古村 084"/>
          <p:cNvSpPr>
            <a:spLocks noGrp="1" noChangeAspect="1" noChangeArrowheads="1"/>
          </p:cNvSpPr>
          <p:nvPr isPhoto="1"/>
        </p:nvSpPr>
        <p:spPr bwMode="auto">
          <a:xfrm>
            <a:off x="611188" y="549275"/>
            <a:ext cx="7956550" cy="52705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 advTm="5000">
    <p:cover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88890D0-20B4-48AC-A689-F017AC993126}" type="slidenum">
              <a:rPr lang="en-US" altLang="zh-CN"/>
              <a:pPr/>
              <a:t>29</a:t>
            </a:fld>
            <a:r>
              <a:rPr lang="en-US" altLang="zh-CN"/>
              <a:t>/40</a:t>
            </a:r>
          </a:p>
        </p:txBody>
      </p:sp>
      <p:sp>
        <p:nvSpPr>
          <p:cNvPr id="30723" name="Rectangle 4" descr="01 泸西城子古村 074"/>
          <p:cNvSpPr>
            <a:spLocks noGrp="1" noChangeAspect="1" noChangeArrowheads="1"/>
          </p:cNvSpPr>
          <p:nvPr isPhoto="1"/>
        </p:nvSpPr>
        <p:spPr bwMode="auto">
          <a:xfrm>
            <a:off x="611188" y="620713"/>
            <a:ext cx="3663950" cy="540067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zh-CN">
              <a:solidFill>
                <a:srgbClr val="EAEAEA"/>
              </a:solidFill>
            </a:endParaRPr>
          </a:p>
        </p:txBody>
      </p:sp>
      <p:sp>
        <p:nvSpPr>
          <p:cNvPr id="30724" name="AutoShape 8"/>
          <p:cNvSpPr>
            <a:spLocks noChangeArrowheads="1"/>
          </p:cNvSpPr>
          <p:nvPr/>
        </p:nvSpPr>
        <p:spPr bwMode="auto">
          <a:xfrm rot="10800000">
            <a:off x="1042988" y="6092825"/>
            <a:ext cx="1441450" cy="576263"/>
          </a:xfrm>
          <a:prstGeom prst="wedgeEllipseCallout">
            <a:avLst>
              <a:gd name="adj1" fmla="val -53458"/>
              <a:gd name="adj2" fmla="val 30592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endParaRPr lang="zh-CN" altLang="zh-CN"/>
          </a:p>
        </p:txBody>
      </p:sp>
      <p:sp>
        <p:nvSpPr>
          <p:cNvPr id="30725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30726" name="Rectangle 5" descr="01 泸西城子古村 131"/>
          <p:cNvSpPr>
            <a:spLocks noGrp="1" noChangeAspect="1" noChangeArrowheads="1"/>
          </p:cNvSpPr>
          <p:nvPr isPhoto="1"/>
        </p:nvSpPr>
        <p:spPr bwMode="auto">
          <a:xfrm>
            <a:off x="5003800" y="620713"/>
            <a:ext cx="3576638" cy="5400675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27" name="Text Box 6"/>
          <p:cNvSpPr txBox="1">
            <a:spLocks noChangeArrowheads="1"/>
          </p:cNvSpPr>
          <p:nvPr/>
        </p:nvSpPr>
        <p:spPr bwMode="auto">
          <a:xfrm>
            <a:off x="1203325" y="6021388"/>
            <a:ext cx="12080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rgbClr val="990000"/>
                </a:solidFill>
                <a:ea typeface="隶书" pitchFamily="49" charset="-122"/>
              </a:rPr>
              <a:t>鸡笼</a:t>
            </a:r>
          </a:p>
        </p:txBody>
      </p:sp>
    </p:spTree>
  </p:cSld>
  <p:clrMapOvr>
    <a:masterClrMapping/>
  </p:clrMapOvr>
  <p:transition spd="slow" advTm="5000">
    <p:cover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灯片编号占位符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2857BB-5277-4F93-B6A0-216B532D25DD}" type="slidenum">
              <a:rPr lang="en-US" altLang="zh-CN"/>
              <a:pPr/>
              <a:t>3</a:t>
            </a:fld>
            <a:r>
              <a:rPr lang="en-US" altLang="zh-CN"/>
              <a:t>/40</a:t>
            </a:r>
          </a:p>
        </p:txBody>
      </p:sp>
      <p:pic>
        <p:nvPicPr>
          <p:cNvPr id="4099" name="Picture 5" descr="03九龙瀑布群DSC_0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3573463"/>
            <a:ext cx="7416800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684213" y="512763"/>
            <a:ext cx="8027987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FFFF99"/>
                </a:solidFill>
                <a:latin typeface="隶书" pitchFamily="49" charset="-122"/>
                <a:ea typeface="隶书" pitchFamily="49" charset="-122"/>
              </a:rPr>
              <a:t>   </a:t>
            </a:r>
            <a:r>
              <a:rPr lang="zh-CN" altLang="en-US" sz="2800">
                <a:solidFill>
                  <a:srgbClr val="FFFF99"/>
                </a:solidFill>
                <a:latin typeface="隶书" pitchFamily="49" charset="-122"/>
                <a:ea typeface="隶书" pitchFamily="49" charset="-122"/>
              </a:rPr>
              <a:t>我们一行</a:t>
            </a:r>
            <a:r>
              <a:rPr lang="en-US" altLang="zh-CN" sz="2400">
                <a:solidFill>
                  <a:srgbClr val="FFFF99"/>
                </a:solidFill>
                <a:ea typeface="隶书" pitchFamily="49" charset="-122"/>
              </a:rPr>
              <a:t>29</a:t>
            </a:r>
            <a:r>
              <a:rPr lang="zh-CN" altLang="en-US" sz="2800">
                <a:solidFill>
                  <a:srgbClr val="FFFF99"/>
                </a:solidFill>
                <a:latin typeface="隶书" pitchFamily="49" charset="-122"/>
                <a:ea typeface="隶书" pitchFamily="49" charset="-122"/>
              </a:rPr>
              <a:t>人，导游</a:t>
            </a:r>
            <a:r>
              <a:rPr lang="en-US" altLang="zh-CN" sz="2400">
                <a:solidFill>
                  <a:srgbClr val="FFFF99"/>
                </a:solidFill>
                <a:ea typeface="隶书" pitchFamily="49" charset="-122"/>
              </a:rPr>
              <a:t>2</a:t>
            </a:r>
            <a:r>
              <a:rPr lang="zh-CN" altLang="en-US" sz="2800">
                <a:solidFill>
                  <a:srgbClr val="FFFF99"/>
                </a:solidFill>
                <a:latin typeface="隶书" pitchFamily="49" charset="-122"/>
                <a:ea typeface="隶书" pitchFamily="49" charset="-122"/>
              </a:rPr>
              <a:t>人，用了</a:t>
            </a:r>
            <a:r>
              <a:rPr lang="en-US" altLang="zh-CN" sz="2400">
                <a:solidFill>
                  <a:srgbClr val="FFFF99"/>
                </a:solidFill>
                <a:ea typeface="隶书" pitchFamily="49" charset="-122"/>
              </a:rPr>
              <a:t>8</a:t>
            </a:r>
            <a:r>
              <a:rPr lang="zh-CN" altLang="en-US" sz="2800">
                <a:solidFill>
                  <a:srgbClr val="FFFF99"/>
                </a:solidFill>
                <a:latin typeface="隶书" pitchFamily="49" charset="-122"/>
                <a:ea typeface="隶书" pitchFamily="49" charset="-122"/>
              </a:rPr>
              <a:t>整天时间，从昆明乘大巴在滇东南绕行一圈，行程</a:t>
            </a:r>
            <a:r>
              <a:rPr lang="en-US" altLang="zh-CN" sz="2400">
                <a:solidFill>
                  <a:srgbClr val="FFFF99"/>
                </a:solidFill>
                <a:ea typeface="隶书" pitchFamily="49" charset="-122"/>
              </a:rPr>
              <a:t>1200</a:t>
            </a:r>
            <a:r>
              <a:rPr lang="zh-CN" altLang="en-US" sz="2800">
                <a:solidFill>
                  <a:srgbClr val="FFFF99"/>
                </a:solidFill>
                <a:latin typeface="隶书" pitchFamily="49" charset="-122"/>
                <a:ea typeface="隶书" pitchFamily="49" charset="-122"/>
              </a:rPr>
              <a:t>余公里，大部分时间行驶在省级公路上，或穿行在盘山公 路上，车速不能快。虽然一路辛苦，但是快乐、和谐的旅行，圆满结束，收获不小。</a:t>
            </a:r>
          </a:p>
        </p:txBody>
      </p:sp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827088" y="2852738"/>
            <a:ext cx="77771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  </a:t>
            </a:r>
            <a:r>
              <a:rPr lang="zh-CN" altLang="en-US" sz="280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我做了</a:t>
            </a:r>
            <a:r>
              <a:rPr lang="en-US" altLang="zh-CN" sz="280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6</a:t>
            </a:r>
            <a:r>
              <a:rPr lang="zh-CN" altLang="en-US" sz="280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集音乐幻灯片，记录这次滇东南游。</a:t>
            </a:r>
          </a:p>
        </p:txBody>
      </p:sp>
    </p:spTree>
  </p:cSld>
  <p:clrMapOvr>
    <a:masterClrMapping/>
  </p:clrMapOvr>
  <p:transition spd="slow" advTm="20000">
    <p:cover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9A283CB-A1CF-4304-9051-C6C360D77E99}" type="slidenum">
              <a:rPr lang="en-US" altLang="zh-CN"/>
              <a:pPr/>
              <a:t>30</a:t>
            </a:fld>
            <a:r>
              <a:rPr lang="en-US" altLang="zh-CN"/>
              <a:t>/40</a:t>
            </a:r>
          </a:p>
        </p:txBody>
      </p:sp>
      <p:sp>
        <p:nvSpPr>
          <p:cNvPr id="31747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31748" name="Rectangle 3" descr="01 泸西城子古村 088"/>
          <p:cNvSpPr>
            <a:spLocks noGrp="1" noChangeAspect="1" noChangeArrowheads="1"/>
          </p:cNvSpPr>
          <p:nvPr isPhoto="1"/>
        </p:nvSpPr>
        <p:spPr bwMode="auto">
          <a:xfrm>
            <a:off x="684213" y="620713"/>
            <a:ext cx="7885112" cy="522287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 advTm="5000">
    <p:cover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F0E0D45-B90C-44A0-8E30-F1E3FE1135EE}" type="slidenum">
              <a:rPr lang="en-US" altLang="zh-CN"/>
              <a:pPr/>
              <a:t>31</a:t>
            </a:fld>
            <a:r>
              <a:rPr lang="en-US" altLang="zh-CN"/>
              <a:t>/40</a:t>
            </a:r>
          </a:p>
        </p:txBody>
      </p:sp>
      <p:sp>
        <p:nvSpPr>
          <p:cNvPr id="32771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32772" name="Rectangle 3" descr="01 泸西城子古村 090"/>
          <p:cNvSpPr>
            <a:spLocks noGrp="1" noChangeAspect="1" noChangeArrowheads="1"/>
          </p:cNvSpPr>
          <p:nvPr isPhoto="1"/>
        </p:nvSpPr>
        <p:spPr bwMode="auto">
          <a:xfrm>
            <a:off x="539750" y="620713"/>
            <a:ext cx="8064500" cy="5340350"/>
          </a:xfrm>
          <a:prstGeom prst="rect">
            <a:avLst/>
          </a:prstGeom>
          <a:blipFill dpi="0" rotWithShape="1">
            <a:blip r:embed="rId2" cstate="print">
              <a:lum bright="-6000"/>
            </a:blip>
            <a:srcRect/>
            <a:stretch>
              <a:fillRect/>
            </a:stretch>
          </a:blip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 advTm="5000">
    <p:cover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E8C767E-31E5-4415-B832-2BA62014CA5A}" type="slidenum">
              <a:rPr lang="en-US" altLang="zh-CN"/>
              <a:pPr/>
              <a:t>32</a:t>
            </a:fld>
            <a:r>
              <a:rPr lang="en-US" altLang="zh-CN"/>
              <a:t>/40</a:t>
            </a:r>
          </a:p>
        </p:txBody>
      </p:sp>
      <p:sp>
        <p:nvSpPr>
          <p:cNvPr id="33795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33796" name="Rectangle 3" descr="01 泸西城子古村 100"/>
          <p:cNvSpPr>
            <a:spLocks noGrp="1" noChangeAspect="1" noChangeArrowheads="1"/>
          </p:cNvSpPr>
          <p:nvPr isPhoto="1"/>
        </p:nvSpPr>
        <p:spPr bwMode="auto">
          <a:xfrm>
            <a:off x="684213" y="620713"/>
            <a:ext cx="7740650" cy="512762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 advTm="5000">
    <p:cover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681F575-56B8-4893-8544-539E5C8E34A0}" type="slidenum">
              <a:rPr lang="en-US" altLang="zh-CN"/>
              <a:pPr/>
              <a:t>33</a:t>
            </a:fld>
            <a:r>
              <a:rPr lang="en-US" altLang="zh-CN"/>
              <a:t>/40</a:t>
            </a:r>
          </a:p>
        </p:txBody>
      </p:sp>
      <p:sp>
        <p:nvSpPr>
          <p:cNvPr id="34819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34820" name="Rectangle 3" descr="01 泸西城子古村 107"/>
          <p:cNvSpPr>
            <a:spLocks noGrp="1" noChangeAspect="1" noChangeArrowheads="1"/>
          </p:cNvSpPr>
          <p:nvPr isPhoto="1"/>
        </p:nvSpPr>
        <p:spPr bwMode="auto">
          <a:xfrm>
            <a:off x="684213" y="549275"/>
            <a:ext cx="7956550" cy="52705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 advTm="5000">
    <p:cover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37CB28-1F5B-4D68-87FB-EE2B3A4EC87A}" type="slidenum">
              <a:rPr lang="en-US" altLang="zh-CN"/>
              <a:pPr/>
              <a:t>34</a:t>
            </a:fld>
            <a:r>
              <a:rPr lang="en-US" altLang="zh-CN"/>
              <a:t>/40</a:t>
            </a:r>
          </a:p>
        </p:txBody>
      </p:sp>
      <p:sp>
        <p:nvSpPr>
          <p:cNvPr id="35843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35844" name="Rectangle 3" descr="01 泸西城子古村 109"/>
          <p:cNvSpPr>
            <a:spLocks noGrp="1" noChangeAspect="1" noChangeArrowheads="1"/>
          </p:cNvSpPr>
          <p:nvPr isPhoto="1"/>
        </p:nvSpPr>
        <p:spPr bwMode="auto">
          <a:xfrm>
            <a:off x="539750" y="620713"/>
            <a:ext cx="7993063" cy="53848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 advTm="5000">
    <p:cover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71355F6-6F4C-45A5-9EF8-242D70046B09}" type="slidenum">
              <a:rPr lang="en-US" altLang="zh-CN"/>
              <a:pPr/>
              <a:t>35</a:t>
            </a:fld>
            <a:r>
              <a:rPr lang="en-US" altLang="zh-CN"/>
              <a:t>/40</a:t>
            </a:r>
          </a:p>
        </p:txBody>
      </p:sp>
      <p:sp>
        <p:nvSpPr>
          <p:cNvPr id="36867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36868" name="Rectangle 3" descr="01 泸西城子古村 111"/>
          <p:cNvSpPr>
            <a:spLocks noGrp="1" noChangeAspect="1" noChangeArrowheads="1"/>
          </p:cNvSpPr>
          <p:nvPr isPhoto="1"/>
        </p:nvSpPr>
        <p:spPr bwMode="auto">
          <a:xfrm>
            <a:off x="539750" y="692150"/>
            <a:ext cx="8064500" cy="5341938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 advTm="5000">
    <p:cover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24F09F9-7603-40A8-95CC-60802E45FA60}" type="slidenum">
              <a:rPr lang="en-US" altLang="zh-CN"/>
              <a:pPr/>
              <a:t>36</a:t>
            </a:fld>
            <a:r>
              <a:rPr lang="en-US" altLang="zh-CN"/>
              <a:t>/40</a:t>
            </a:r>
          </a:p>
        </p:txBody>
      </p:sp>
      <p:sp>
        <p:nvSpPr>
          <p:cNvPr id="37891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37892" name="Rectangle 3" descr="01 泸西城子古村 127"/>
          <p:cNvSpPr>
            <a:spLocks noGrp="1" noChangeAspect="1" noChangeArrowheads="1"/>
          </p:cNvSpPr>
          <p:nvPr isPhoto="1"/>
        </p:nvSpPr>
        <p:spPr bwMode="auto">
          <a:xfrm>
            <a:off x="611188" y="692150"/>
            <a:ext cx="7885112" cy="4881563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1619250" y="5876925"/>
            <a:ext cx="5905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chemeClr val="bg1"/>
                </a:solidFill>
                <a:ea typeface="隶书" pitchFamily="49" charset="-122"/>
              </a:rPr>
              <a:t>这个平坦的场地正是下面各家的屋顶</a:t>
            </a:r>
          </a:p>
        </p:txBody>
      </p:sp>
    </p:spTree>
  </p:cSld>
  <p:clrMapOvr>
    <a:masterClrMapping/>
  </p:clrMapOvr>
  <p:transition spd="slow" advTm="8000">
    <p:cover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AAB48E4-2591-4BCA-A1D2-FD27515AC6E2}" type="slidenum">
              <a:rPr lang="en-US" altLang="zh-CN"/>
              <a:pPr/>
              <a:t>37</a:t>
            </a:fld>
            <a:r>
              <a:rPr lang="en-US" altLang="zh-CN"/>
              <a:t>/40</a:t>
            </a:r>
          </a:p>
        </p:txBody>
      </p:sp>
      <p:sp>
        <p:nvSpPr>
          <p:cNvPr id="38915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38916" name="Picture 4" descr="01 泸西城子古村 0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" y="3429000"/>
            <a:ext cx="3887788" cy="305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Rectangle 3" descr="01 泸西城子古村 130"/>
          <p:cNvSpPr>
            <a:spLocks noGrp="1" noChangeAspect="1" noChangeArrowheads="1"/>
          </p:cNvSpPr>
          <p:nvPr isPhoto="1"/>
        </p:nvSpPr>
        <p:spPr bwMode="auto">
          <a:xfrm>
            <a:off x="3995738" y="1052513"/>
            <a:ext cx="4643437" cy="3074987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38918" name="Picture 5" descr="01 泸西城子古村 1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3963" y="368300"/>
            <a:ext cx="2159000" cy="2519363"/>
          </a:xfrm>
          <a:prstGeom prst="rect">
            <a:avLst/>
          </a:prstGeom>
          <a:noFill/>
          <a:ln w="19050"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38919" name="Text Box 6"/>
          <p:cNvSpPr txBox="1">
            <a:spLocks noChangeArrowheads="1"/>
          </p:cNvSpPr>
          <p:nvPr/>
        </p:nvSpPr>
        <p:spPr bwMode="auto">
          <a:xfrm>
            <a:off x="1079500" y="2924175"/>
            <a:ext cx="3024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bg1"/>
                </a:solidFill>
                <a:ea typeface="隶书" pitchFamily="49" charset="-122"/>
              </a:rPr>
              <a:t>这么大的水烟筒！</a:t>
            </a:r>
          </a:p>
        </p:txBody>
      </p:sp>
      <p:sp>
        <p:nvSpPr>
          <p:cNvPr id="38920" name="Text Box 7"/>
          <p:cNvSpPr txBox="1">
            <a:spLocks noChangeArrowheads="1"/>
          </p:cNvSpPr>
          <p:nvPr/>
        </p:nvSpPr>
        <p:spPr bwMode="auto">
          <a:xfrm>
            <a:off x="5219700" y="4616450"/>
            <a:ext cx="30241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rgbClr val="FFFF99"/>
                </a:solidFill>
                <a:ea typeface="隶书" pitchFamily="49" charset="-122"/>
              </a:rPr>
              <a:t>孩子学会了城里人拍照的姿势</a:t>
            </a:r>
          </a:p>
        </p:txBody>
      </p:sp>
      <p:sp>
        <p:nvSpPr>
          <p:cNvPr id="38921" name="AutoShape 8"/>
          <p:cNvSpPr>
            <a:spLocks noChangeArrowheads="1"/>
          </p:cNvSpPr>
          <p:nvPr/>
        </p:nvSpPr>
        <p:spPr bwMode="auto">
          <a:xfrm>
            <a:off x="4427538" y="5337175"/>
            <a:ext cx="649287" cy="107950"/>
          </a:xfrm>
          <a:prstGeom prst="leftArrow">
            <a:avLst>
              <a:gd name="adj1" fmla="val 50000"/>
              <a:gd name="adj2" fmla="val 15036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p:transition spd="slow" advTm="8000">
    <p:cover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67C372C-A568-4168-B885-499CB76ADAA3}" type="slidenum">
              <a:rPr lang="en-US" altLang="zh-CN"/>
              <a:pPr/>
              <a:t>38</a:t>
            </a:fld>
            <a:r>
              <a:rPr lang="en-US" altLang="zh-CN"/>
              <a:t>/40</a:t>
            </a:r>
          </a:p>
        </p:txBody>
      </p:sp>
      <p:sp>
        <p:nvSpPr>
          <p:cNvPr id="39939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39940" name="Rectangle 3" descr="01 泸西城子古村 134"/>
          <p:cNvSpPr>
            <a:spLocks noGrp="1" noChangeAspect="1" noChangeArrowheads="1"/>
          </p:cNvSpPr>
          <p:nvPr isPhoto="1"/>
        </p:nvSpPr>
        <p:spPr bwMode="auto">
          <a:xfrm>
            <a:off x="539750" y="765175"/>
            <a:ext cx="8101013" cy="536575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 advTm="5000">
    <p:cover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50601AF-2511-4D9D-A77F-D8548CFEA71B}" type="slidenum">
              <a:rPr lang="en-US" altLang="zh-CN"/>
              <a:pPr/>
              <a:t>39</a:t>
            </a:fld>
            <a:r>
              <a:rPr lang="en-US" altLang="zh-CN"/>
              <a:t>/40</a:t>
            </a:r>
          </a:p>
        </p:txBody>
      </p:sp>
      <p:sp>
        <p:nvSpPr>
          <p:cNvPr id="40963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40964" name="Rectangle 3" descr="01 泸西城子古村 137"/>
          <p:cNvSpPr>
            <a:spLocks noGrp="1" noChangeAspect="1" noChangeArrowheads="1"/>
          </p:cNvSpPr>
          <p:nvPr isPhoto="1"/>
        </p:nvSpPr>
        <p:spPr bwMode="auto">
          <a:xfrm>
            <a:off x="863600" y="620713"/>
            <a:ext cx="3382963" cy="5157787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0965" name="Rectangle 4" descr="01 泸西城子古村 139"/>
          <p:cNvSpPr>
            <a:spLocks noGrp="1" noChangeAspect="1" noChangeArrowheads="1"/>
          </p:cNvSpPr>
          <p:nvPr isPhoto="1"/>
        </p:nvSpPr>
        <p:spPr bwMode="auto">
          <a:xfrm>
            <a:off x="4932363" y="620713"/>
            <a:ext cx="3433762" cy="5184775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 advTm="5000">
    <p:cover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8AA40B6-4835-4739-B877-21E655AD58D4}" type="slidenum">
              <a:rPr lang="en-US" altLang="zh-CN"/>
              <a:pPr/>
              <a:t>4</a:t>
            </a:fld>
            <a:r>
              <a:rPr lang="en-US" altLang="zh-CN"/>
              <a:t>/40</a:t>
            </a:r>
          </a:p>
        </p:txBody>
      </p:sp>
      <p:sp>
        <p:nvSpPr>
          <p:cNvPr id="5123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5124" name="Picture 5" descr="滇东南地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81075"/>
            <a:ext cx="5832475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Oval 6"/>
          <p:cNvSpPr>
            <a:spLocks noChangeArrowheads="1"/>
          </p:cNvSpPr>
          <p:nvPr/>
        </p:nvSpPr>
        <p:spPr bwMode="auto">
          <a:xfrm>
            <a:off x="1979613" y="2636838"/>
            <a:ext cx="215900" cy="215900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126" name="Oval 8"/>
          <p:cNvSpPr>
            <a:spLocks noChangeArrowheads="1"/>
          </p:cNvSpPr>
          <p:nvPr/>
        </p:nvSpPr>
        <p:spPr bwMode="auto">
          <a:xfrm>
            <a:off x="3276600" y="3141663"/>
            <a:ext cx="142875" cy="144462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127" name="Oval 9"/>
          <p:cNvSpPr>
            <a:spLocks noChangeArrowheads="1"/>
          </p:cNvSpPr>
          <p:nvPr/>
        </p:nvSpPr>
        <p:spPr bwMode="auto">
          <a:xfrm>
            <a:off x="3851275" y="2708275"/>
            <a:ext cx="142875" cy="14446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128" name="Oval 10"/>
          <p:cNvSpPr>
            <a:spLocks noChangeArrowheads="1"/>
          </p:cNvSpPr>
          <p:nvPr/>
        </p:nvSpPr>
        <p:spPr bwMode="auto">
          <a:xfrm>
            <a:off x="4427538" y="3716338"/>
            <a:ext cx="142875" cy="144462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129" name="Oval 11"/>
          <p:cNvSpPr>
            <a:spLocks noChangeArrowheads="1"/>
          </p:cNvSpPr>
          <p:nvPr/>
        </p:nvSpPr>
        <p:spPr bwMode="auto">
          <a:xfrm>
            <a:off x="3635375" y="3933825"/>
            <a:ext cx="142875" cy="14446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130" name="Oval 12"/>
          <p:cNvSpPr>
            <a:spLocks noChangeArrowheads="1"/>
          </p:cNvSpPr>
          <p:nvPr/>
        </p:nvSpPr>
        <p:spPr bwMode="auto">
          <a:xfrm>
            <a:off x="2051050" y="4797425"/>
            <a:ext cx="142875" cy="14446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131" name="Line 13"/>
          <p:cNvSpPr>
            <a:spLocks noChangeShapeType="1"/>
          </p:cNvSpPr>
          <p:nvPr/>
        </p:nvSpPr>
        <p:spPr bwMode="auto">
          <a:xfrm>
            <a:off x="2195513" y="2781300"/>
            <a:ext cx="1008062" cy="3603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32" name="Oval 14"/>
          <p:cNvSpPr>
            <a:spLocks noChangeArrowheads="1"/>
          </p:cNvSpPr>
          <p:nvPr/>
        </p:nvSpPr>
        <p:spPr bwMode="auto">
          <a:xfrm>
            <a:off x="2124075" y="3141663"/>
            <a:ext cx="142875" cy="144462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133" name="Line 15"/>
          <p:cNvSpPr>
            <a:spLocks noChangeShapeType="1"/>
          </p:cNvSpPr>
          <p:nvPr/>
        </p:nvSpPr>
        <p:spPr bwMode="auto">
          <a:xfrm flipV="1">
            <a:off x="3419475" y="2852738"/>
            <a:ext cx="431800" cy="2889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34" name="Line 16"/>
          <p:cNvSpPr>
            <a:spLocks noChangeShapeType="1"/>
          </p:cNvSpPr>
          <p:nvPr/>
        </p:nvSpPr>
        <p:spPr bwMode="auto">
          <a:xfrm flipV="1">
            <a:off x="2124075" y="3284538"/>
            <a:ext cx="71438" cy="143986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35" name="Line 17"/>
          <p:cNvSpPr>
            <a:spLocks noChangeShapeType="1"/>
          </p:cNvSpPr>
          <p:nvPr/>
        </p:nvSpPr>
        <p:spPr bwMode="auto">
          <a:xfrm flipH="1">
            <a:off x="3708400" y="2924175"/>
            <a:ext cx="215900" cy="10096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36" name="Line 18"/>
          <p:cNvSpPr>
            <a:spLocks noChangeShapeType="1"/>
          </p:cNvSpPr>
          <p:nvPr/>
        </p:nvSpPr>
        <p:spPr bwMode="auto">
          <a:xfrm flipV="1">
            <a:off x="3779838" y="3789363"/>
            <a:ext cx="647700" cy="14446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37" name="Line 19"/>
          <p:cNvSpPr>
            <a:spLocks noChangeShapeType="1"/>
          </p:cNvSpPr>
          <p:nvPr/>
        </p:nvSpPr>
        <p:spPr bwMode="auto">
          <a:xfrm flipH="1">
            <a:off x="2195513" y="3860800"/>
            <a:ext cx="2232025" cy="9366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38" name="Line 20"/>
          <p:cNvSpPr>
            <a:spLocks noChangeShapeType="1"/>
          </p:cNvSpPr>
          <p:nvPr/>
        </p:nvSpPr>
        <p:spPr bwMode="auto">
          <a:xfrm flipH="1" flipV="1">
            <a:off x="2124075" y="2852738"/>
            <a:ext cx="71438" cy="36036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39" name="Text Box 21"/>
          <p:cNvSpPr txBox="1">
            <a:spLocks noChangeArrowheads="1"/>
          </p:cNvSpPr>
          <p:nvPr/>
        </p:nvSpPr>
        <p:spPr bwMode="auto">
          <a:xfrm>
            <a:off x="6300788" y="1412875"/>
            <a:ext cx="2700337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lain"/>
            </a:pPr>
            <a:r>
              <a:rPr lang="zh-CN" altLang="en-US" sz="240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泸西城子古村</a:t>
            </a:r>
          </a:p>
          <a:p>
            <a:pPr marL="342900" indent="-342900">
              <a:spcBef>
                <a:spcPct val="50000"/>
              </a:spcBef>
              <a:buFontTx/>
              <a:buAutoNum type="arabicPlain"/>
            </a:pPr>
            <a:r>
              <a:rPr lang="zh-CN" altLang="en-US" sz="240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罗平油菜花</a:t>
            </a:r>
          </a:p>
          <a:p>
            <a:pPr marL="342900" indent="-342900">
              <a:spcBef>
                <a:spcPct val="50000"/>
              </a:spcBef>
              <a:buFontTx/>
              <a:buAutoNum type="arabicPlain"/>
            </a:pPr>
            <a:r>
              <a:rPr lang="zh-CN" altLang="en-US" sz="240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广南坝美     世外桃源</a:t>
            </a:r>
          </a:p>
          <a:p>
            <a:pPr marL="342900" indent="-342900">
              <a:spcBef>
                <a:spcPct val="50000"/>
              </a:spcBef>
            </a:pPr>
            <a:r>
              <a:rPr lang="en-US" altLang="zh-CN" sz="240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4 </a:t>
            </a:r>
            <a:r>
              <a:rPr lang="zh-CN" altLang="en-US" sz="240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滇东南的山和水</a:t>
            </a:r>
          </a:p>
          <a:p>
            <a:pPr marL="342900" indent="-342900">
              <a:spcBef>
                <a:spcPct val="50000"/>
              </a:spcBef>
            </a:pPr>
            <a:r>
              <a:rPr lang="en-US" altLang="zh-CN" sz="240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5 </a:t>
            </a:r>
            <a:r>
              <a:rPr lang="zh-CN" altLang="en-US" sz="240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元阳哈尼梯田（上）</a:t>
            </a:r>
          </a:p>
          <a:p>
            <a:pPr marL="342900" indent="-342900">
              <a:spcBef>
                <a:spcPct val="50000"/>
              </a:spcBef>
            </a:pPr>
            <a:r>
              <a:rPr lang="en-US" altLang="zh-CN" sz="240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6 </a:t>
            </a:r>
            <a:r>
              <a:rPr lang="zh-CN" altLang="en-US" sz="240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元阳哈尼梯田（下）</a:t>
            </a:r>
          </a:p>
          <a:p>
            <a:pPr marL="342900" indent="-342900">
              <a:spcBef>
                <a:spcPct val="50000"/>
              </a:spcBef>
            </a:pPr>
            <a:endParaRPr lang="en-US" altLang="zh-CN" sz="2400">
              <a:solidFill>
                <a:srgbClr val="FFFF0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5140" name="Text Box 22"/>
          <p:cNvSpPr txBox="1">
            <a:spLocks noChangeArrowheads="1"/>
          </p:cNvSpPr>
          <p:nvPr/>
        </p:nvSpPr>
        <p:spPr bwMode="auto">
          <a:xfrm>
            <a:off x="1763713" y="2276475"/>
            <a:ext cx="576262" cy="31432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 b="1"/>
              <a:t>昆明</a:t>
            </a:r>
          </a:p>
        </p:txBody>
      </p:sp>
      <p:sp>
        <p:nvSpPr>
          <p:cNvPr id="5141" name="Text Box 23"/>
          <p:cNvSpPr txBox="1">
            <a:spLocks noChangeArrowheads="1"/>
          </p:cNvSpPr>
          <p:nvPr/>
        </p:nvSpPr>
        <p:spPr bwMode="auto">
          <a:xfrm>
            <a:off x="2987675" y="2763838"/>
            <a:ext cx="576263" cy="304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 b="1"/>
              <a:t>泸西</a:t>
            </a:r>
          </a:p>
        </p:txBody>
      </p:sp>
      <p:sp>
        <p:nvSpPr>
          <p:cNvPr id="5142" name="Text Box 24"/>
          <p:cNvSpPr txBox="1">
            <a:spLocks noChangeArrowheads="1"/>
          </p:cNvSpPr>
          <p:nvPr/>
        </p:nvSpPr>
        <p:spPr bwMode="auto">
          <a:xfrm>
            <a:off x="3779838" y="2349500"/>
            <a:ext cx="576262" cy="304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 b="1"/>
              <a:t>罗平</a:t>
            </a:r>
          </a:p>
        </p:txBody>
      </p:sp>
      <p:sp>
        <p:nvSpPr>
          <p:cNvPr id="5143" name="Text Box 25"/>
          <p:cNvSpPr txBox="1">
            <a:spLocks noChangeArrowheads="1"/>
          </p:cNvSpPr>
          <p:nvPr/>
        </p:nvSpPr>
        <p:spPr bwMode="auto">
          <a:xfrm>
            <a:off x="3059113" y="3752850"/>
            <a:ext cx="576262" cy="304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 b="1"/>
              <a:t>丘北</a:t>
            </a:r>
          </a:p>
        </p:txBody>
      </p:sp>
      <p:sp>
        <p:nvSpPr>
          <p:cNvPr id="5144" name="Text Box 26"/>
          <p:cNvSpPr txBox="1">
            <a:spLocks noChangeArrowheads="1"/>
          </p:cNvSpPr>
          <p:nvPr/>
        </p:nvSpPr>
        <p:spPr bwMode="auto">
          <a:xfrm>
            <a:off x="4173538" y="3400425"/>
            <a:ext cx="577850" cy="304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 b="1"/>
              <a:t>广南</a:t>
            </a:r>
          </a:p>
        </p:txBody>
      </p:sp>
      <p:sp>
        <p:nvSpPr>
          <p:cNvPr id="5145" name="Text Box 27"/>
          <p:cNvSpPr txBox="1">
            <a:spLocks noChangeArrowheads="1"/>
          </p:cNvSpPr>
          <p:nvPr/>
        </p:nvSpPr>
        <p:spPr bwMode="auto">
          <a:xfrm>
            <a:off x="2197100" y="4905375"/>
            <a:ext cx="611188" cy="304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 b="1"/>
              <a:t>元阳</a:t>
            </a:r>
          </a:p>
        </p:txBody>
      </p:sp>
      <p:sp>
        <p:nvSpPr>
          <p:cNvPr id="5146" name="Text Box 28"/>
          <p:cNvSpPr txBox="1">
            <a:spLocks noChangeArrowheads="1"/>
          </p:cNvSpPr>
          <p:nvPr/>
        </p:nvSpPr>
        <p:spPr bwMode="auto">
          <a:xfrm>
            <a:off x="1368425" y="3213100"/>
            <a:ext cx="755650" cy="304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 b="1"/>
              <a:t>抚仙湖</a:t>
            </a:r>
          </a:p>
        </p:txBody>
      </p:sp>
      <p:sp>
        <p:nvSpPr>
          <p:cNvPr id="5147" name="Text Box 29"/>
          <p:cNvSpPr txBox="1">
            <a:spLocks noChangeArrowheads="1"/>
          </p:cNvSpPr>
          <p:nvPr/>
        </p:nvSpPr>
        <p:spPr bwMode="auto">
          <a:xfrm>
            <a:off x="1547813" y="620713"/>
            <a:ext cx="3563937" cy="5794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folHlink"/>
                </a:solidFill>
                <a:ea typeface="华文琥珀" pitchFamily="2" charset="-122"/>
              </a:rPr>
              <a:t>滇东南旅行的路线</a:t>
            </a:r>
          </a:p>
        </p:txBody>
      </p:sp>
    </p:spTree>
  </p:cSld>
  <p:clrMapOvr>
    <a:masterClrMapping/>
  </p:clrMapOvr>
  <p:transition spd="slow" advTm="14000">
    <p:cover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13D7652-CBA0-45E3-BD80-095C1C0ECFAF}" type="slidenum">
              <a:rPr lang="en-US" altLang="zh-CN"/>
              <a:pPr/>
              <a:t>40</a:t>
            </a:fld>
            <a:r>
              <a:rPr lang="en-US" altLang="zh-CN"/>
              <a:t>/40</a:t>
            </a:r>
          </a:p>
        </p:txBody>
      </p:sp>
      <p:sp>
        <p:nvSpPr>
          <p:cNvPr id="41987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14341" name="Rectangle 5" descr="01 城子古村全景图+2 138"/>
          <p:cNvSpPr>
            <a:spLocks noGrp="1" noChangeAspect="1" noChangeArrowheads="1"/>
          </p:cNvSpPr>
          <p:nvPr isPhoto="1"/>
        </p:nvSpPr>
        <p:spPr bwMode="auto">
          <a:xfrm>
            <a:off x="179388" y="908050"/>
            <a:ext cx="8785225" cy="2890838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76200" cmpd="tri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2592388" y="4365625"/>
            <a:ext cx="4248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chemeClr val="bg1"/>
                </a:solidFill>
              </a:rPr>
              <a:t>请继续看滇东南游第</a:t>
            </a:r>
            <a:r>
              <a:rPr lang="en-US" altLang="zh-CN" sz="2800">
                <a:solidFill>
                  <a:schemeClr val="bg1"/>
                </a:solidFill>
              </a:rPr>
              <a:t>2</a:t>
            </a:r>
            <a:r>
              <a:rPr lang="zh-CN" altLang="en-US" sz="2800">
                <a:solidFill>
                  <a:schemeClr val="bg1"/>
                </a:solidFill>
              </a:rPr>
              <a:t>集   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916238" y="5229225"/>
            <a:ext cx="4248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400">
                <a:solidFill>
                  <a:srgbClr val="FF0000"/>
                </a:solidFill>
                <a:ea typeface="华文隶书" pitchFamily="2" charset="-122"/>
              </a:rPr>
              <a:t>罗平  油菜花</a:t>
            </a:r>
            <a:endParaRPr lang="zh-CN" altLang="en-US" sz="3600">
              <a:solidFill>
                <a:srgbClr val="FF0000"/>
              </a:solidFill>
              <a:ea typeface="隶书" pitchFamily="49" charset="-122"/>
            </a:endParaRP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863600" y="4221163"/>
            <a:ext cx="745331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rgbClr val="FFFF99"/>
                </a:solidFill>
                <a:ea typeface="隶书" pitchFamily="49" charset="-122"/>
              </a:rPr>
              <a:t>原始、有特色的古村落需要保护，它有价值；但是老百姓的生活需要改善，这是必然趋势。能既保存古村的风貌与传统文化，又使他们生活在更好的条件下吗？这是一个难题。</a:t>
            </a:r>
          </a:p>
        </p:txBody>
      </p:sp>
    </p:spTree>
  </p:cSld>
  <p:clrMapOvr>
    <a:masterClrMapping/>
  </p:clrMapOvr>
  <p:transition spd="slow" advTm="21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" presetID="7" presetClass="exit" presetSubtype="1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2.77778E-7 -1.03632E-6 L -0.00191 -0.38816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4" grpId="0"/>
      <p:bldP spid="14345" grpId="0"/>
      <p:bldP spid="14346" grpId="0"/>
      <p:bldP spid="1434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E2DE152-73AC-4CB2-8BA0-EA38F9A60925}" type="slidenum">
              <a:rPr lang="en-US" altLang="zh-CN"/>
              <a:pPr/>
              <a:t>5</a:t>
            </a:fld>
            <a:r>
              <a:rPr lang="en-US" altLang="zh-CN"/>
              <a:t>/40</a:t>
            </a:r>
          </a:p>
        </p:txBody>
      </p:sp>
      <p:sp>
        <p:nvSpPr>
          <p:cNvPr id="6147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11188" y="5157788"/>
            <a:ext cx="79914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bg1"/>
                </a:solidFill>
                <a:latin typeface="隶书" pitchFamily="49" charset="-122"/>
                <a:ea typeface="隶书" pitchFamily="49" charset="-122"/>
              </a:rPr>
              <a:t>位于泸西县东南</a:t>
            </a:r>
            <a:r>
              <a:rPr lang="en-US" altLang="zh-CN" sz="2000">
                <a:solidFill>
                  <a:schemeClr val="bg1"/>
                </a:solidFill>
                <a:ea typeface="隶书" pitchFamily="49" charset="-122"/>
              </a:rPr>
              <a:t>26</a:t>
            </a:r>
            <a:r>
              <a:rPr lang="zh-CN" altLang="en-US" sz="2400">
                <a:solidFill>
                  <a:schemeClr val="bg1"/>
                </a:solidFill>
                <a:latin typeface="隶书" pitchFamily="49" charset="-122"/>
                <a:ea typeface="隶书" pitchFamily="49" charset="-122"/>
              </a:rPr>
              <a:t>公里处，距昆明</a:t>
            </a:r>
            <a:r>
              <a:rPr lang="en-US" altLang="zh-CN" sz="2000">
                <a:solidFill>
                  <a:schemeClr val="bg1"/>
                </a:solidFill>
                <a:ea typeface="隶书" pitchFamily="49" charset="-122"/>
              </a:rPr>
              <a:t>197</a:t>
            </a:r>
            <a:r>
              <a:rPr lang="zh-CN" altLang="en-US" sz="2400">
                <a:solidFill>
                  <a:schemeClr val="bg1"/>
                </a:solidFill>
                <a:latin typeface="隶书" pitchFamily="49" charset="-122"/>
                <a:ea typeface="隶书" pitchFamily="49" charset="-122"/>
              </a:rPr>
              <a:t>公里。古村</a:t>
            </a:r>
            <a:r>
              <a:rPr lang="en-US" altLang="zh-CN" sz="2000">
                <a:solidFill>
                  <a:schemeClr val="bg1"/>
                </a:solidFill>
                <a:ea typeface="隶书" pitchFamily="49" charset="-122"/>
              </a:rPr>
              <a:t>1000</a:t>
            </a:r>
            <a:r>
              <a:rPr lang="zh-CN" altLang="en-US" sz="2400">
                <a:solidFill>
                  <a:schemeClr val="bg1"/>
                </a:solidFill>
                <a:latin typeface="隶书" pitchFamily="49" charset="-122"/>
                <a:ea typeface="隶书" pitchFamily="49" charset="-122"/>
              </a:rPr>
              <a:t>多间</a:t>
            </a:r>
            <a:r>
              <a:rPr lang="zh-CN" altLang="en-US" sz="2400">
                <a:solidFill>
                  <a:srgbClr val="CC3300"/>
                </a:solidFill>
                <a:latin typeface="隶书" pitchFamily="49" charset="-122"/>
                <a:ea typeface="隶书" pitchFamily="49" charset="-122"/>
              </a:rPr>
              <a:t>土掌房</a:t>
            </a:r>
            <a:r>
              <a:rPr lang="zh-CN" altLang="en-US" sz="240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是彝汉建筑风格的结合</a:t>
            </a:r>
            <a:r>
              <a:rPr lang="zh-CN" altLang="en-US" sz="2400">
                <a:solidFill>
                  <a:schemeClr val="bg1"/>
                </a:solidFill>
                <a:latin typeface="隶书" pitchFamily="49" charset="-122"/>
                <a:ea typeface="隶书" pitchFamily="49" charset="-122"/>
              </a:rPr>
              <a:t>，</a:t>
            </a:r>
            <a:r>
              <a:rPr lang="en-US" altLang="zh-CN" sz="2000">
                <a:solidFill>
                  <a:schemeClr val="bg1"/>
                </a:solidFill>
                <a:ea typeface="隶书" pitchFamily="49" charset="-122"/>
              </a:rPr>
              <a:t>2007</a:t>
            </a:r>
            <a:r>
              <a:rPr lang="zh-CN" altLang="en-US" sz="2400">
                <a:solidFill>
                  <a:schemeClr val="bg1"/>
                </a:solidFill>
                <a:latin typeface="隶书" pitchFamily="49" charset="-122"/>
                <a:ea typeface="隶书" pitchFamily="49" charset="-122"/>
              </a:rPr>
              <a:t>年被评为</a:t>
            </a:r>
            <a:r>
              <a:rPr lang="zh-CN" altLang="en-US" sz="2400">
                <a:solidFill>
                  <a:schemeClr val="bg1"/>
                </a:solidFill>
                <a:ea typeface="隶书" pitchFamily="49" charset="-122"/>
              </a:rPr>
              <a:t>“</a:t>
            </a:r>
            <a:r>
              <a:rPr lang="zh-CN" altLang="en-US" sz="2400">
                <a:solidFill>
                  <a:schemeClr val="bg1"/>
                </a:solidFill>
                <a:latin typeface="隶书" pitchFamily="49" charset="-122"/>
                <a:ea typeface="隶书" pitchFamily="49" charset="-122"/>
              </a:rPr>
              <a:t>省级历史文化名村</a:t>
            </a:r>
            <a:r>
              <a:rPr lang="zh-CN" altLang="en-US" sz="2400">
                <a:solidFill>
                  <a:schemeClr val="bg1"/>
                </a:solidFill>
                <a:ea typeface="隶书" pitchFamily="49" charset="-122"/>
              </a:rPr>
              <a:t>”</a:t>
            </a:r>
            <a:r>
              <a:rPr lang="zh-CN" altLang="en-US" sz="2400">
                <a:solidFill>
                  <a:schemeClr val="bg1"/>
                </a:solidFill>
                <a:latin typeface="隶书" pitchFamily="49" charset="-122"/>
                <a:ea typeface="隶书" pitchFamily="49" charset="-122"/>
              </a:rPr>
              <a:t>以后成为旅游景点，由于知道的人并不多，村子基本保持原始状态</a:t>
            </a:r>
          </a:p>
        </p:txBody>
      </p:sp>
      <p:pic>
        <p:nvPicPr>
          <p:cNvPr id="6149" name="Picture 5" descr="01 泸西城子古村 0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412875"/>
            <a:ext cx="8342312" cy="3529013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2916238" y="549275"/>
            <a:ext cx="28813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400">
                <a:solidFill>
                  <a:schemeClr val="bg1"/>
                </a:solidFill>
                <a:ea typeface="华文琥珀" pitchFamily="2" charset="-122"/>
              </a:rPr>
              <a:t>城子古村</a:t>
            </a:r>
          </a:p>
        </p:txBody>
      </p:sp>
    </p:spTree>
  </p:cSld>
  <p:clrMapOvr>
    <a:masterClrMapping/>
  </p:clrMapOvr>
  <p:transition spd="slow" advTm="15000">
    <p:cover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654A2BE-565A-4F12-8FA1-192F219E3665}" type="slidenum">
              <a:rPr lang="en-US" altLang="zh-CN"/>
              <a:pPr/>
              <a:t>6</a:t>
            </a:fld>
            <a:r>
              <a:rPr lang="en-US" altLang="zh-CN"/>
              <a:t>/40</a:t>
            </a:r>
          </a:p>
        </p:txBody>
      </p:sp>
      <p:sp>
        <p:nvSpPr>
          <p:cNvPr id="7171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7172" name="Rectangle 3" descr="01 泸西城子古村 031"/>
          <p:cNvSpPr>
            <a:spLocks noGrp="1" noChangeAspect="1" noChangeArrowheads="1"/>
          </p:cNvSpPr>
          <p:nvPr isPhoto="1"/>
        </p:nvSpPr>
        <p:spPr bwMode="auto">
          <a:xfrm>
            <a:off x="755650" y="620713"/>
            <a:ext cx="7597775" cy="52832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828675" y="6021388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bg1"/>
                </a:solidFill>
                <a:latin typeface="隶书" pitchFamily="49" charset="-122"/>
                <a:ea typeface="隶书" pitchFamily="49" charset="-122"/>
              </a:rPr>
              <a:t>每家都左右上下毗连，层层叠叠，结为一体，造型独特</a:t>
            </a:r>
          </a:p>
        </p:txBody>
      </p:sp>
    </p:spTree>
  </p:cSld>
  <p:clrMapOvr>
    <a:masterClrMapping/>
  </p:clrMapOvr>
  <p:transition spd="slow" advTm="10000">
    <p:cover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21BC0BE-87E7-4F98-9B98-846C6B711867}" type="slidenum">
              <a:rPr lang="en-US" altLang="zh-CN"/>
              <a:pPr/>
              <a:t>7</a:t>
            </a:fld>
            <a:r>
              <a:rPr lang="en-US" altLang="zh-CN"/>
              <a:t>/40</a:t>
            </a:r>
          </a:p>
        </p:txBody>
      </p:sp>
      <p:sp>
        <p:nvSpPr>
          <p:cNvPr id="8195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8196" name="Rectangle 3" descr="01 城子古村全景图+2 053"/>
          <p:cNvSpPr>
            <a:spLocks noGrp="1" noChangeAspect="1" noChangeArrowheads="1"/>
          </p:cNvSpPr>
          <p:nvPr isPhoto="1"/>
        </p:nvSpPr>
        <p:spPr bwMode="auto">
          <a:xfrm>
            <a:off x="468313" y="404813"/>
            <a:ext cx="8137525" cy="3103562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7" name="Rectangle 6" descr="01 城子古村全景图+2 200"/>
          <p:cNvSpPr>
            <a:spLocks noGrp="1" noChangeAspect="1" noChangeArrowheads="1"/>
          </p:cNvSpPr>
          <p:nvPr isPhoto="1"/>
        </p:nvSpPr>
        <p:spPr bwMode="auto">
          <a:xfrm>
            <a:off x="719138" y="3716338"/>
            <a:ext cx="7705725" cy="2725737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38100" cmpd="dbl">
            <a:solidFill>
              <a:srgbClr val="FFFF99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 advTm="8000">
    <p:cover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8A3712-933E-4B6F-9D2E-5A89831BDF25}" type="slidenum">
              <a:rPr lang="en-US" altLang="zh-CN"/>
              <a:pPr/>
              <a:t>8</a:t>
            </a:fld>
            <a:r>
              <a:rPr lang="en-US" altLang="zh-CN"/>
              <a:t>/40</a:t>
            </a:r>
          </a:p>
        </p:txBody>
      </p:sp>
      <p:sp>
        <p:nvSpPr>
          <p:cNvPr id="106501" name="Rectangle 5" descr="01 泸西城子古村 112"/>
          <p:cNvSpPr>
            <a:spLocks noGrp="1" noChangeAspect="1" noChangeArrowheads="1"/>
          </p:cNvSpPr>
          <p:nvPr isPhoto="1"/>
        </p:nvSpPr>
        <p:spPr bwMode="auto">
          <a:xfrm>
            <a:off x="611188" y="620713"/>
            <a:ext cx="7993062" cy="5294312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6500" name="Rectangle 4"/>
          <p:cNvSpPr>
            <a:spLocks noGrp="1" noChangeAspect="1" noChangeArrowheads="1"/>
          </p:cNvSpPr>
          <p:nvPr isPhoto="1"/>
        </p:nvSpPr>
        <p:spPr bwMode="auto">
          <a:xfrm>
            <a:off x="576263" y="584200"/>
            <a:ext cx="8064500" cy="560705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b="-1376"/>
            </a:stretch>
          </a:blipFill>
          <a:ln w="57150" cmpd="thickThin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223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106499" name="Rectangle 3" descr="01 泸西城子古村 116"/>
          <p:cNvSpPr>
            <a:spLocks noGrp="1" noChangeAspect="1" noChangeArrowheads="1"/>
          </p:cNvSpPr>
          <p:nvPr isPhoto="1"/>
        </p:nvSpPr>
        <p:spPr bwMode="auto">
          <a:xfrm>
            <a:off x="576263" y="657225"/>
            <a:ext cx="8064500" cy="534035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5" name="Text Box 6"/>
          <p:cNvSpPr txBox="1">
            <a:spLocks noChangeArrowheads="1"/>
          </p:cNvSpPr>
          <p:nvPr/>
        </p:nvSpPr>
        <p:spPr bwMode="auto">
          <a:xfrm>
            <a:off x="1439863" y="6200775"/>
            <a:ext cx="7559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chemeClr val="bg1"/>
                </a:solidFill>
                <a:ea typeface="隶书" pitchFamily="49" charset="-122"/>
              </a:rPr>
              <a:t>下层人家的屋顶，就是上层人家的院子</a:t>
            </a:r>
          </a:p>
        </p:txBody>
      </p:sp>
      <p:sp>
        <p:nvSpPr>
          <p:cNvPr id="106503" name="Oval 7"/>
          <p:cNvSpPr>
            <a:spLocks noChangeArrowheads="1"/>
          </p:cNvSpPr>
          <p:nvPr/>
        </p:nvSpPr>
        <p:spPr bwMode="auto">
          <a:xfrm>
            <a:off x="-396875" y="5842000"/>
            <a:ext cx="250825" cy="692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p:transition spd="slow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7" presetClass="exit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 animBg="1"/>
      <p:bldP spid="106499" grpId="0" animBg="1"/>
      <p:bldP spid="10650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32BF64C-1633-46EC-8781-0A2B45C6723F}" type="slidenum">
              <a:rPr lang="en-US" altLang="zh-CN"/>
              <a:pPr/>
              <a:t>9</a:t>
            </a:fld>
            <a:r>
              <a:rPr lang="en-US" altLang="zh-CN"/>
              <a:t>/40</a:t>
            </a:r>
          </a:p>
        </p:txBody>
      </p:sp>
      <p:sp>
        <p:nvSpPr>
          <p:cNvPr id="10243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10244" name="Rectangle 3" descr="01 泸西城子古村 038"/>
          <p:cNvSpPr>
            <a:spLocks noGrp="1" noChangeAspect="1" noChangeArrowheads="1"/>
          </p:cNvSpPr>
          <p:nvPr isPhoto="1"/>
        </p:nvSpPr>
        <p:spPr bwMode="auto">
          <a:xfrm>
            <a:off x="684213" y="692150"/>
            <a:ext cx="7885112" cy="522287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57150" cmpd="thinThick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-71438" y="5984875"/>
            <a:ext cx="925195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rgbClr val="FFFF00"/>
                </a:solidFill>
                <a:ea typeface="隶书" pitchFamily="49" charset="-122"/>
              </a:rPr>
              <a:t>从“城子第一家”的过街门开始，就是曲曲弯弯的上坡路</a:t>
            </a:r>
          </a:p>
        </p:txBody>
      </p:sp>
    </p:spTree>
  </p:cSld>
  <p:clrMapOvr>
    <a:masterClrMapping/>
  </p:clrMapOvr>
  <p:transition spd="slow" advTm="8000">
    <p:cover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571</Words>
  <Application>Microsoft Office PowerPoint</Application>
  <PresentationFormat>全屏显示(4:3)</PresentationFormat>
  <Paragraphs>86</Paragraphs>
  <Slides>40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1" baseType="lpstr">
      <vt:lpstr>默认设计模板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相册</dc:title>
  <dc:creator>User</dc:creator>
  <cp:lastModifiedBy>Yanxin</cp:lastModifiedBy>
  <cp:revision>18</cp:revision>
  <dcterms:created xsi:type="dcterms:W3CDTF">2013-03-27T07:14:52Z</dcterms:created>
  <dcterms:modified xsi:type="dcterms:W3CDTF">2013-07-25T00:54:36Z</dcterms:modified>
</cp:coreProperties>
</file>